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authors.xml" ContentType="application/vnd.ms-powerpoint.author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75"/>
  </p:notesMasterIdLst>
  <p:handoutMasterIdLst>
    <p:handoutMasterId r:id="rId176"/>
  </p:handoutMasterIdLst>
  <p:sldIdLst>
    <p:sldId id="273" r:id="rId5"/>
    <p:sldId id="703" r:id="rId6"/>
    <p:sldId id="536" r:id="rId7"/>
    <p:sldId id="576" r:id="rId8"/>
    <p:sldId id="537" r:id="rId9"/>
    <p:sldId id="540" r:id="rId10"/>
    <p:sldId id="544" r:id="rId11"/>
    <p:sldId id="541" r:id="rId12"/>
    <p:sldId id="542" r:id="rId13"/>
    <p:sldId id="543" r:id="rId14"/>
    <p:sldId id="549" r:id="rId15"/>
    <p:sldId id="546" r:id="rId16"/>
    <p:sldId id="547" r:id="rId17"/>
    <p:sldId id="548" r:id="rId18"/>
    <p:sldId id="538" r:id="rId19"/>
    <p:sldId id="550" r:id="rId20"/>
    <p:sldId id="558" r:id="rId21"/>
    <p:sldId id="302" r:id="rId22"/>
    <p:sldId id="275" r:id="rId23"/>
    <p:sldId id="551" r:id="rId24"/>
    <p:sldId id="552" r:id="rId25"/>
    <p:sldId id="553" r:id="rId26"/>
    <p:sldId id="554" r:id="rId27"/>
    <p:sldId id="555" r:id="rId28"/>
    <p:sldId id="557" r:id="rId29"/>
    <p:sldId id="559" r:id="rId30"/>
    <p:sldId id="561" r:id="rId31"/>
    <p:sldId id="560" r:id="rId32"/>
    <p:sldId id="562" r:id="rId33"/>
    <p:sldId id="556" r:id="rId34"/>
    <p:sldId id="563" r:id="rId35"/>
    <p:sldId id="564" r:id="rId36"/>
    <p:sldId id="565" r:id="rId37"/>
    <p:sldId id="567" r:id="rId38"/>
    <p:sldId id="568" r:id="rId39"/>
    <p:sldId id="569" r:id="rId40"/>
    <p:sldId id="570" r:id="rId41"/>
    <p:sldId id="571" r:id="rId42"/>
    <p:sldId id="573" r:id="rId43"/>
    <p:sldId id="572" r:id="rId44"/>
    <p:sldId id="574" r:id="rId45"/>
    <p:sldId id="566" r:id="rId46"/>
    <p:sldId id="575" r:id="rId47"/>
    <p:sldId id="577" r:id="rId48"/>
    <p:sldId id="578" r:id="rId49"/>
    <p:sldId id="579" r:id="rId50"/>
    <p:sldId id="580" r:id="rId51"/>
    <p:sldId id="581" r:id="rId52"/>
    <p:sldId id="582" r:id="rId53"/>
    <p:sldId id="583" r:id="rId54"/>
    <p:sldId id="584" r:id="rId55"/>
    <p:sldId id="585" r:id="rId56"/>
    <p:sldId id="586" r:id="rId57"/>
    <p:sldId id="587" r:id="rId58"/>
    <p:sldId id="588" r:id="rId59"/>
    <p:sldId id="589" r:id="rId60"/>
    <p:sldId id="590" r:id="rId61"/>
    <p:sldId id="591" r:id="rId62"/>
    <p:sldId id="592" r:id="rId63"/>
    <p:sldId id="593" r:id="rId64"/>
    <p:sldId id="594" r:id="rId65"/>
    <p:sldId id="277" r:id="rId66"/>
    <p:sldId id="650" r:id="rId67"/>
    <p:sldId id="595" r:id="rId68"/>
    <p:sldId id="596" r:id="rId69"/>
    <p:sldId id="619" r:id="rId70"/>
    <p:sldId id="597" r:id="rId71"/>
    <p:sldId id="309" r:id="rId72"/>
    <p:sldId id="598" r:id="rId73"/>
    <p:sldId id="599" r:id="rId74"/>
    <p:sldId id="600" r:id="rId75"/>
    <p:sldId id="601" r:id="rId76"/>
    <p:sldId id="602" r:id="rId77"/>
    <p:sldId id="603" r:id="rId78"/>
    <p:sldId id="605" r:id="rId79"/>
    <p:sldId id="606" r:id="rId80"/>
    <p:sldId id="607" r:id="rId81"/>
    <p:sldId id="608" r:id="rId82"/>
    <p:sldId id="625" r:id="rId83"/>
    <p:sldId id="609" r:id="rId84"/>
    <p:sldId id="626" r:id="rId85"/>
    <p:sldId id="610" r:id="rId86"/>
    <p:sldId id="627" r:id="rId87"/>
    <p:sldId id="604" r:id="rId88"/>
    <p:sldId id="611" r:id="rId89"/>
    <p:sldId id="612" r:id="rId90"/>
    <p:sldId id="613" r:id="rId91"/>
    <p:sldId id="652" r:id="rId92"/>
    <p:sldId id="614" r:id="rId93"/>
    <p:sldId id="616" r:id="rId94"/>
    <p:sldId id="617" r:id="rId95"/>
    <p:sldId id="618" r:id="rId96"/>
    <p:sldId id="296" r:id="rId97"/>
    <p:sldId id="297" r:id="rId98"/>
    <p:sldId id="620" r:id="rId99"/>
    <p:sldId id="621" r:id="rId100"/>
    <p:sldId id="622" r:id="rId101"/>
    <p:sldId id="623" r:id="rId102"/>
    <p:sldId id="624" r:id="rId103"/>
    <p:sldId id="651" r:id="rId104"/>
    <p:sldId id="632" r:id="rId105"/>
    <p:sldId id="634" r:id="rId106"/>
    <p:sldId id="635" r:id="rId107"/>
    <p:sldId id="636" r:id="rId108"/>
    <p:sldId id="637" r:id="rId109"/>
    <p:sldId id="638" r:id="rId110"/>
    <p:sldId id="639" r:id="rId111"/>
    <p:sldId id="640" r:id="rId112"/>
    <p:sldId id="641" r:id="rId113"/>
    <p:sldId id="643" r:id="rId114"/>
    <p:sldId id="696" r:id="rId115"/>
    <p:sldId id="653" r:id="rId116"/>
    <p:sldId id="642" r:id="rId117"/>
    <p:sldId id="644" r:id="rId118"/>
    <p:sldId id="645" r:id="rId119"/>
    <p:sldId id="697" r:id="rId120"/>
    <p:sldId id="646" r:id="rId121"/>
    <p:sldId id="654" r:id="rId122"/>
    <p:sldId id="647" r:id="rId123"/>
    <p:sldId id="648" r:id="rId124"/>
    <p:sldId id="649" r:id="rId125"/>
    <p:sldId id="698" r:id="rId126"/>
    <p:sldId id="675" r:id="rId127"/>
    <p:sldId id="628" r:id="rId128"/>
    <p:sldId id="699" r:id="rId129"/>
    <p:sldId id="700" r:id="rId130"/>
    <p:sldId id="701" r:id="rId131"/>
    <p:sldId id="702" r:id="rId132"/>
    <p:sldId id="629" r:id="rId133"/>
    <p:sldId id="630" r:id="rId134"/>
    <p:sldId id="631" r:id="rId135"/>
    <p:sldId id="655" r:id="rId136"/>
    <p:sldId id="656" r:id="rId137"/>
    <p:sldId id="657" r:id="rId138"/>
    <p:sldId id="659" r:id="rId139"/>
    <p:sldId id="658" r:id="rId140"/>
    <p:sldId id="661" r:id="rId141"/>
    <p:sldId id="662" r:id="rId142"/>
    <p:sldId id="663" r:id="rId143"/>
    <p:sldId id="664" r:id="rId144"/>
    <p:sldId id="665" r:id="rId145"/>
    <p:sldId id="666" r:id="rId146"/>
    <p:sldId id="674" r:id="rId147"/>
    <p:sldId id="669" r:id="rId148"/>
    <p:sldId id="670" r:id="rId149"/>
    <p:sldId id="671" r:id="rId150"/>
    <p:sldId id="673" r:id="rId151"/>
    <p:sldId id="676" r:id="rId152"/>
    <p:sldId id="298" r:id="rId153"/>
    <p:sldId id="678" r:id="rId154"/>
    <p:sldId id="677" r:id="rId155"/>
    <p:sldId id="679" r:id="rId156"/>
    <p:sldId id="680" r:id="rId157"/>
    <p:sldId id="681" r:id="rId158"/>
    <p:sldId id="682" r:id="rId159"/>
    <p:sldId id="683" r:id="rId160"/>
    <p:sldId id="684" r:id="rId161"/>
    <p:sldId id="685" r:id="rId162"/>
    <p:sldId id="686" r:id="rId163"/>
    <p:sldId id="687" r:id="rId164"/>
    <p:sldId id="688" r:id="rId165"/>
    <p:sldId id="689" r:id="rId166"/>
    <p:sldId id="690" r:id="rId167"/>
    <p:sldId id="303" r:id="rId168"/>
    <p:sldId id="691" r:id="rId169"/>
    <p:sldId id="692" r:id="rId170"/>
    <p:sldId id="693" r:id="rId171"/>
    <p:sldId id="694" r:id="rId172"/>
    <p:sldId id="695" r:id="rId173"/>
    <p:sldId id="274" r:id="rId174"/>
  </p:sldIdLst>
  <p:sldSz cx="12192000" cy="6858000"/>
  <p:notesSz cx="6858000" cy="9144000"/>
  <p:defaultTextStyle>
    <a:defPPr rtl="0">
      <a:defRPr lang="es-ES"/>
    </a:defPPr>
    <a:lvl1pPr marL="0" algn="l" defTabSz="914400" rtl="0" eaLnBrk="1" latinLnBrk="0" hangingPunct="1">
      <a:defRPr lang="es-ES" sz="1800" kern="1200">
        <a:solidFill>
          <a:schemeClr val="tx1"/>
        </a:solidFill>
        <a:latin typeface="+mn-lt"/>
        <a:ea typeface="+mn-ea"/>
        <a:cs typeface="+mn-cs"/>
      </a:defRPr>
    </a:lvl1pPr>
    <a:lvl2pPr marL="457200" algn="l" defTabSz="914400" rtl="0" eaLnBrk="1" latinLnBrk="0" hangingPunct="1">
      <a:defRPr lang="es-ES" sz="1800" kern="1200">
        <a:solidFill>
          <a:schemeClr val="tx1"/>
        </a:solidFill>
        <a:latin typeface="+mn-lt"/>
        <a:ea typeface="+mn-ea"/>
        <a:cs typeface="+mn-cs"/>
      </a:defRPr>
    </a:lvl2pPr>
    <a:lvl3pPr marL="914400" algn="l" defTabSz="914400" rtl="0" eaLnBrk="1" latinLnBrk="0" hangingPunct="1">
      <a:defRPr lang="es-ES" sz="1800" kern="1200">
        <a:solidFill>
          <a:schemeClr val="tx1"/>
        </a:solidFill>
        <a:latin typeface="+mn-lt"/>
        <a:ea typeface="+mn-ea"/>
        <a:cs typeface="+mn-cs"/>
      </a:defRPr>
    </a:lvl3pPr>
    <a:lvl4pPr marL="1371600" algn="l" defTabSz="914400" rtl="0" eaLnBrk="1" latinLnBrk="0" hangingPunct="1">
      <a:defRPr lang="es-ES" sz="1800" kern="1200">
        <a:solidFill>
          <a:schemeClr val="tx1"/>
        </a:solidFill>
        <a:latin typeface="+mn-lt"/>
        <a:ea typeface="+mn-ea"/>
        <a:cs typeface="+mn-cs"/>
      </a:defRPr>
    </a:lvl4pPr>
    <a:lvl5pPr marL="1828800" algn="l" defTabSz="914400" rtl="0" eaLnBrk="1" latinLnBrk="0" hangingPunct="1">
      <a:defRPr lang="es-ES" sz="1800" kern="1200">
        <a:solidFill>
          <a:schemeClr val="tx1"/>
        </a:solidFill>
        <a:latin typeface="+mn-lt"/>
        <a:ea typeface="+mn-ea"/>
        <a:cs typeface="+mn-cs"/>
      </a:defRPr>
    </a:lvl5pPr>
    <a:lvl6pPr marL="2286000" algn="l" defTabSz="914400" rtl="0" eaLnBrk="1" latinLnBrk="0" hangingPunct="1">
      <a:defRPr lang="es-ES" sz="1800" kern="1200">
        <a:solidFill>
          <a:schemeClr val="tx1"/>
        </a:solidFill>
        <a:latin typeface="+mn-lt"/>
        <a:ea typeface="+mn-ea"/>
        <a:cs typeface="+mn-cs"/>
      </a:defRPr>
    </a:lvl6pPr>
    <a:lvl7pPr marL="2743200" algn="l" defTabSz="914400" rtl="0" eaLnBrk="1" latinLnBrk="0" hangingPunct="1">
      <a:defRPr lang="es-ES" sz="1800" kern="1200">
        <a:solidFill>
          <a:schemeClr val="tx1"/>
        </a:solidFill>
        <a:latin typeface="+mn-lt"/>
        <a:ea typeface="+mn-ea"/>
        <a:cs typeface="+mn-cs"/>
      </a:defRPr>
    </a:lvl7pPr>
    <a:lvl8pPr marL="3200400" algn="l" defTabSz="914400" rtl="0" eaLnBrk="1" latinLnBrk="0" hangingPunct="1">
      <a:defRPr lang="es-ES" sz="1800" kern="1200">
        <a:solidFill>
          <a:schemeClr val="tx1"/>
        </a:solidFill>
        <a:latin typeface="+mn-lt"/>
        <a:ea typeface="+mn-ea"/>
        <a:cs typeface="+mn-cs"/>
      </a:defRPr>
    </a:lvl8pPr>
    <a:lvl9pPr marL="3657600" algn="l" defTabSz="914400" rtl="0" eaLnBrk="1" latinLnBrk="0" hangingPunct="1">
      <a:defRPr lang="es-ES"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AA60AD58-BD3C-4C12-93A5-2DF6BE1FDC6F}">
          <p14:sldIdLst>
            <p14:sldId id="273"/>
            <p14:sldId id="703"/>
            <p14:sldId id="536"/>
            <p14:sldId id="576"/>
            <p14:sldId id="537"/>
            <p14:sldId id="540"/>
            <p14:sldId id="544"/>
            <p14:sldId id="541"/>
            <p14:sldId id="542"/>
            <p14:sldId id="543"/>
            <p14:sldId id="549"/>
            <p14:sldId id="546"/>
            <p14:sldId id="547"/>
            <p14:sldId id="548"/>
            <p14:sldId id="538"/>
            <p14:sldId id="550"/>
            <p14:sldId id="558"/>
            <p14:sldId id="302"/>
            <p14:sldId id="275"/>
            <p14:sldId id="551"/>
            <p14:sldId id="552"/>
            <p14:sldId id="553"/>
            <p14:sldId id="554"/>
            <p14:sldId id="555"/>
            <p14:sldId id="557"/>
            <p14:sldId id="559"/>
            <p14:sldId id="561"/>
            <p14:sldId id="560"/>
            <p14:sldId id="562"/>
            <p14:sldId id="556"/>
            <p14:sldId id="563"/>
            <p14:sldId id="564"/>
            <p14:sldId id="565"/>
            <p14:sldId id="567"/>
            <p14:sldId id="568"/>
            <p14:sldId id="569"/>
            <p14:sldId id="570"/>
            <p14:sldId id="571"/>
            <p14:sldId id="573"/>
            <p14:sldId id="572"/>
            <p14:sldId id="574"/>
            <p14:sldId id="566"/>
            <p14:sldId id="575"/>
            <p14:sldId id="577"/>
            <p14:sldId id="578"/>
            <p14:sldId id="579"/>
            <p14:sldId id="580"/>
            <p14:sldId id="581"/>
            <p14:sldId id="582"/>
            <p14:sldId id="583"/>
            <p14:sldId id="584"/>
            <p14:sldId id="585"/>
            <p14:sldId id="586"/>
            <p14:sldId id="587"/>
            <p14:sldId id="588"/>
            <p14:sldId id="589"/>
            <p14:sldId id="590"/>
            <p14:sldId id="591"/>
            <p14:sldId id="592"/>
            <p14:sldId id="593"/>
            <p14:sldId id="594"/>
            <p14:sldId id="277"/>
            <p14:sldId id="650"/>
            <p14:sldId id="595"/>
            <p14:sldId id="596"/>
            <p14:sldId id="619"/>
            <p14:sldId id="597"/>
            <p14:sldId id="309"/>
            <p14:sldId id="598"/>
            <p14:sldId id="599"/>
            <p14:sldId id="600"/>
            <p14:sldId id="601"/>
            <p14:sldId id="602"/>
            <p14:sldId id="603"/>
            <p14:sldId id="605"/>
            <p14:sldId id="606"/>
            <p14:sldId id="607"/>
            <p14:sldId id="608"/>
            <p14:sldId id="625"/>
            <p14:sldId id="609"/>
            <p14:sldId id="626"/>
            <p14:sldId id="610"/>
            <p14:sldId id="627"/>
            <p14:sldId id="604"/>
            <p14:sldId id="611"/>
            <p14:sldId id="612"/>
            <p14:sldId id="613"/>
            <p14:sldId id="652"/>
            <p14:sldId id="614"/>
            <p14:sldId id="616"/>
            <p14:sldId id="617"/>
            <p14:sldId id="618"/>
            <p14:sldId id="296"/>
            <p14:sldId id="297"/>
            <p14:sldId id="620"/>
            <p14:sldId id="621"/>
            <p14:sldId id="622"/>
            <p14:sldId id="623"/>
            <p14:sldId id="624"/>
            <p14:sldId id="651"/>
            <p14:sldId id="632"/>
            <p14:sldId id="634"/>
            <p14:sldId id="635"/>
            <p14:sldId id="636"/>
            <p14:sldId id="637"/>
            <p14:sldId id="638"/>
            <p14:sldId id="639"/>
            <p14:sldId id="640"/>
            <p14:sldId id="641"/>
            <p14:sldId id="643"/>
            <p14:sldId id="696"/>
            <p14:sldId id="653"/>
            <p14:sldId id="642"/>
            <p14:sldId id="644"/>
            <p14:sldId id="645"/>
            <p14:sldId id="697"/>
            <p14:sldId id="646"/>
            <p14:sldId id="654"/>
            <p14:sldId id="647"/>
            <p14:sldId id="648"/>
            <p14:sldId id="649"/>
            <p14:sldId id="698"/>
            <p14:sldId id="675"/>
            <p14:sldId id="628"/>
            <p14:sldId id="699"/>
            <p14:sldId id="700"/>
            <p14:sldId id="701"/>
            <p14:sldId id="702"/>
            <p14:sldId id="629"/>
            <p14:sldId id="630"/>
            <p14:sldId id="631"/>
            <p14:sldId id="655"/>
            <p14:sldId id="656"/>
            <p14:sldId id="657"/>
            <p14:sldId id="659"/>
            <p14:sldId id="658"/>
            <p14:sldId id="661"/>
            <p14:sldId id="662"/>
            <p14:sldId id="663"/>
            <p14:sldId id="664"/>
            <p14:sldId id="665"/>
            <p14:sldId id="666"/>
            <p14:sldId id="674"/>
            <p14:sldId id="669"/>
            <p14:sldId id="670"/>
            <p14:sldId id="671"/>
            <p14:sldId id="673"/>
            <p14:sldId id="676"/>
            <p14:sldId id="298"/>
            <p14:sldId id="678"/>
            <p14:sldId id="677"/>
            <p14:sldId id="679"/>
            <p14:sldId id="680"/>
            <p14:sldId id="681"/>
            <p14:sldId id="682"/>
            <p14:sldId id="683"/>
            <p14:sldId id="684"/>
            <p14:sldId id="685"/>
            <p14:sldId id="686"/>
            <p14:sldId id="687"/>
            <p14:sldId id="688"/>
            <p14:sldId id="689"/>
            <p14:sldId id="690"/>
            <p14:sldId id="303"/>
            <p14:sldId id="691"/>
            <p14:sldId id="692"/>
            <p14:sldId id="693"/>
            <p14:sldId id="694"/>
            <p14:sldId id="695"/>
            <p14:sldId id="274"/>
          </p14:sldIdLst>
        </p14:section>
      </p14:sectionLst>
    </p:ext>
    <p:ext uri="{EFAFB233-063F-42B5-8137-9DF3F51BA10A}">
      <p15:sldGuideLst xmlns:p15="http://schemas.microsoft.com/office/powerpoint/2012/main">
        <p15:guide id="2" orient="horz" pos="1224" userDrawn="1">
          <p15:clr>
            <a:srgbClr val="A4A3A4"/>
          </p15:clr>
        </p15:guide>
        <p15:guide id="3" pos="7368" userDrawn="1">
          <p15:clr>
            <a:srgbClr val="A4A3A4"/>
          </p15:clr>
        </p15:guide>
        <p15:guide id="4" pos="312" userDrawn="1">
          <p15:clr>
            <a:srgbClr val="A4A3A4"/>
          </p15:clr>
        </p15:guide>
        <p15:guide id="6" orient="horz" pos="2856" userDrawn="1">
          <p15:clr>
            <a:srgbClr val="A4A3A4"/>
          </p15:clr>
        </p15:guide>
        <p15:guide id="7" pos="5928" userDrawn="1">
          <p15:clr>
            <a:srgbClr val="A4A3A4"/>
          </p15:clr>
        </p15:guide>
        <p15:guide id="8" pos="6168" userDrawn="1">
          <p15:clr>
            <a:srgbClr val="A4A3A4"/>
          </p15:clr>
        </p15:guide>
        <p15:guide id="9" pos="1512" userDrawn="1">
          <p15:clr>
            <a:srgbClr val="A4A3A4"/>
          </p15:clr>
        </p15:guide>
        <p15:guide id="10" orient="horz" pos="264" userDrawn="1">
          <p15:clr>
            <a:srgbClr val="A4A3A4"/>
          </p15:clr>
        </p15:guide>
        <p15:guide id="11" pos="2496" userDrawn="1">
          <p15:clr>
            <a:srgbClr val="A4A3A4"/>
          </p15:clr>
        </p15:guide>
        <p15:guide id="12" pos="2688" userDrawn="1">
          <p15:clr>
            <a:srgbClr val="A4A3A4"/>
          </p15:clr>
        </p15:guide>
        <p15:guide id="13" pos="4536" userDrawn="1">
          <p15:clr>
            <a:srgbClr val="A4A3A4"/>
          </p15:clr>
        </p15:guide>
        <p15:guide id="14" pos="4008" userDrawn="1">
          <p15:clr>
            <a:srgbClr val="A4A3A4"/>
          </p15:clr>
        </p15:guide>
        <p15:guide id="15" pos="4944" userDrawn="1">
          <p15:clr>
            <a:srgbClr val="A4A3A4"/>
          </p15:clr>
        </p15:guide>
        <p15:guide id="16" pos="5136" userDrawn="1">
          <p15:clr>
            <a:srgbClr val="A4A3A4"/>
          </p15:clr>
        </p15:guide>
        <p15:guide id="17" orient="horz" pos="1584" userDrawn="1">
          <p15:clr>
            <a:srgbClr val="A4A3A4"/>
          </p15:clr>
        </p15:guide>
        <p15:guide id="18" orient="horz" pos="2736" userDrawn="1">
          <p15:clr>
            <a:srgbClr val="A4A3A4"/>
          </p15:clr>
        </p15:guide>
        <p15:guide id="19" orient="horz" pos="3648" userDrawn="1">
          <p15:clr>
            <a:srgbClr val="A4A3A4"/>
          </p15:clr>
        </p15:guide>
        <p15:guide id="20" orient="horz" pos="864" userDrawn="1">
          <p15:clr>
            <a:srgbClr val="A4A3A4"/>
          </p15:clr>
        </p15:guide>
        <p15:guide id="21" orient="horz" pos="3984" userDrawn="1">
          <p15:clr>
            <a:srgbClr val="A4A3A4"/>
          </p15:clr>
        </p15:guide>
        <p15:guide id="22" pos="456" userDrawn="1">
          <p15:clr>
            <a:srgbClr val="A4A3A4"/>
          </p15:clr>
        </p15:guide>
        <p15:guide id="23" pos="7248" userDrawn="1">
          <p15:clr>
            <a:srgbClr val="A4A3A4"/>
          </p15:clr>
        </p15:guide>
        <p15:guide id="24" orient="horz" pos="1920" userDrawn="1">
          <p15:clr>
            <a:srgbClr val="A4A3A4"/>
          </p15:clr>
        </p15:guide>
        <p15:guide id="25" orient="horz" pos="2256" userDrawn="1">
          <p15:clr>
            <a:srgbClr val="A4A3A4"/>
          </p15:clr>
        </p15:guide>
        <p15:guide id="26" pos="7176" userDrawn="1">
          <p15:clr>
            <a:srgbClr val="A4A3A4"/>
          </p15:clr>
        </p15:guide>
        <p15:guide id="27" orient="horz" pos="1704" userDrawn="1">
          <p15:clr>
            <a:srgbClr val="A4A3A4"/>
          </p15:clr>
        </p15:guide>
        <p15:guide id="28" pos="4176" userDrawn="1">
          <p15:clr>
            <a:srgbClr val="A4A3A4"/>
          </p15:clr>
        </p15:guide>
        <p15:guide id="29" orient="horz" pos="2592" userDrawn="1">
          <p15:clr>
            <a:srgbClr val="A4A3A4"/>
          </p15:clr>
        </p15:guide>
        <p15:guide id="30" pos="6912" userDrawn="1">
          <p15:clr>
            <a:srgbClr val="A4A3A4"/>
          </p15:clr>
        </p15:guide>
        <p15:guide id="31" pos="355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BEB2"/>
    <a:srgbClr val="753F2D"/>
    <a:srgbClr val="5E3324"/>
    <a:srgbClr val="8A4C34"/>
    <a:srgbClr val="815550"/>
    <a:srgbClr val="A3573E"/>
    <a:srgbClr val="E7E6E6"/>
    <a:srgbClr val="C28D6D"/>
    <a:srgbClr val="D2986F"/>
    <a:srgbClr val="333B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9AF7D5-8652-4888-B8F1-8DE344EBE2F7}" v="4" dt="2023-09-25T17:34:08.9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AF606853-7671-496A-8E4F-DF71F8EC918B}" styleName="Estilo oscuro 1 - Énfasis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65" autoAdjust="0"/>
    <p:restoredTop sz="94364" autoAdjust="0"/>
  </p:normalViewPr>
  <p:slideViewPr>
    <p:cSldViewPr snapToGrid="0">
      <p:cViewPr varScale="1">
        <p:scale>
          <a:sx n="68" d="100"/>
          <a:sy n="68" d="100"/>
        </p:scale>
        <p:origin x="744" y="72"/>
      </p:cViewPr>
      <p:guideLst>
        <p:guide orient="horz" pos="1224"/>
        <p:guide pos="7368"/>
        <p:guide pos="312"/>
        <p:guide orient="horz" pos="2856"/>
        <p:guide pos="5928"/>
        <p:guide pos="6168"/>
        <p:guide pos="1512"/>
        <p:guide orient="horz" pos="264"/>
        <p:guide pos="2496"/>
        <p:guide pos="2688"/>
        <p:guide pos="4536"/>
        <p:guide pos="4008"/>
        <p:guide pos="4944"/>
        <p:guide pos="5136"/>
        <p:guide orient="horz" pos="1584"/>
        <p:guide orient="horz" pos="2736"/>
        <p:guide orient="horz" pos="3648"/>
        <p:guide orient="horz" pos="864"/>
        <p:guide orient="horz" pos="3984"/>
        <p:guide pos="456"/>
        <p:guide pos="7248"/>
        <p:guide orient="horz" pos="1920"/>
        <p:guide orient="horz" pos="2256"/>
        <p:guide pos="7176"/>
        <p:guide orient="horz" pos="1704"/>
        <p:guide pos="4176"/>
        <p:guide orient="horz" pos="2592"/>
        <p:guide pos="6912"/>
        <p:guide pos="3552"/>
      </p:guideLst>
    </p:cSldViewPr>
  </p:slideViewPr>
  <p:outlineViewPr>
    <p:cViewPr>
      <p:scale>
        <a:sx n="33" d="100"/>
        <a:sy n="33" d="100"/>
      </p:scale>
      <p:origin x="0" y="-99744"/>
    </p:cViewPr>
  </p:outlineViewPr>
  <p:notesTextViewPr>
    <p:cViewPr>
      <p:scale>
        <a:sx n="1" d="1"/>
        <a:sy n="1" d="1"/>
      </p:scale>
      <p:origin x="0" y="0"/>
    </p:cViewPr>
  </p:notesTextViewPr>
  <p:notesViewPr>
    <p:cSldViewPr snapToGrid="0">
      <p:cViewPr varScale="1">
        <p:scale>
          <a:sx n="86" d="100"/>
          <a:sy n="86" d="100"/>
        </p:scale>
        <p:origin x="3834" y="72"/>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slide" Target="slides/slide166.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314" Type="http://schemas.microsoft.com/office/2018/10/relationships/authors" Target="authors.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slide" Target="slides/slide167.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315" Type="http://schemas.microsoft.com/office/2015/10/relationships/revisionInfo" Target="revisionInfo.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6" Type="http://schemas.openxmlformats.org/officeDocument/2006/relationships/slide" Target="slides/slide2.xml"/><Relationship Id="rId23" Type="http://schemas.openxmlformats.org/officeDocument/2006/relationships/slide" Target="slides/slide19.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openxmlformats.org/officeDocument/2006/relationships/slide" Target="slides/slide126.xml"/><Relationship Id="rId135" Type="http://schemas.openxmlformats.org/officeDocument/2006/relationships/slide" Target="slides/slide131.xml"/><Relationship Id="rId151" Type="http://schemas.openxmlformats.org/officeDocument/2006/relationships/slide" Target="slides/slide147.xml"/><Relationship Id="rId156" Type="http://schemas.openxmlformats.org/officeDocument/2006/relationships/slide" Target="slides/slide152.xml"/><Relationship Id="rId177" Type="http://schemas.openxmlformats.org/officeDocument/2006/relationships/presProps" Target="presProps.xml"/><Relationship Id="rId172" Type="http://schemas.openxmlformats.org/officeDocument/2006/relationships/slide" Target="slides/slide168.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141" Type="http://schemas.openxmlformats.org/officeDocument/2006/relationships/slide" Target="slides/slide137.xml"/><Relationship Id="rId146" Type="http://schemas.openxmlformats.org/officeDocument/2006/relationships/slide" Target="slides/slide142.xml"/><Relationship Id="rId167" Type="http://schemas.openxmlformats.org/officeDocument/2006/relationships/slide" Target="slides/slide163.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162" Type="http://schemas.openxmlformats.org/officeDocument/2006/relationships/slide" Target="slides/slide15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157" Type="http://schemas.openxmlformats.org/officeDocument/2006/relationships/slide" Target="slides/slide153.xml"/><Relationship Id="rId178" Type="http://schemas.openxmlformats.org/officeDocument/2006/relationships/viewProps" Target="viewProps.xml"/><Relationship Id="rId61" Type="http://schemas.openxmlformats.org/officeDocument/2006/relationships/slide" Target="slides/slide57.xml"/><Relationship Id="rId82" Type="http://schemas.openxmlformats.org/officeDocument/2006/relationships/slide" Target="slides/slide78.xml"/><Relationship Id="rId152" Type="http://schemas.openxmlformats.org/officeDocument/2006/relationships/slide" Target="slides/slide148.xml"/><Relationship Id="rId173" Type="http://schemas.openxmlformats.org/officeDocument/2006/relationships/slide" Target="slides/slide169.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slide" Target="slides/slide170.xml"/><Relationship Id="rId179" Type="http://schemas.openxmlformats.org/officeDocument/2006/relationships/theme" Target="theme/theme1.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4" Type="http://schemas.openxmlformats.org/officeDocument/2006/relationships/slideMaster" Target="slideMasters/slideMaster1.xml"/><Relationship Id="rId9" Type="http://schemas.openxmlformats.org/officeDocument/2006/relationships/slide" Target="slides/slide5.xml"/><Relationship Id="rId180" Type="http://schemas.openxmlformats.org/officeDocument/2006/relationships/tableStyles" Target="tableStyles.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75" Type="http://schemas.openxmlformats.org/officeDocument/2006/relationships/notesMaster" Target="notesMasters/notesMaster1.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6" Type="http://schemas.openxmlformats.org/officeDocument/2006/relationships/handoutMaster" Target="handoutMasters/handoutMaster1.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 Id="rId1" Type="http://schemas.openxmlformats.org/officeDocument/2006/relationships/customXml" Target="../customXml/item1.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a:extLst>
              <a:ext uri="{FF2B5EF4-FFF2-40B4-BE49-F238E27FC236}">
                <a16:creationId xmlns:a16="http://schemas.microsoft.com/office/drawing/2014/main" id="{78B30D67-EB7C-4323-A6AB-20071C4FCC2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s-ES" sz="1200"/>
            </a:lvl1pPr>
          </a:lstStyle>
          <a:p>
            <a:pPr rtl="0"/>
            <a:endParaRPr lang="es-ES" dirty="0"/>
          </a:p>
        </p:txBody>
      </p:sp>
      <p:sp>
        <p:nvSpPr>
          <p:cNvPr id="3" name="Marcador de fecha 2">
            <a:extLst>
              <a:ext uri="{FF2B5EF4-FFF2-40B4-BE49-F238E27FC236}">
                <a16:creationId xmlns:a16="http://schemas.microsoft.com/office/drawing/2014/main" id="{CB26DD94-0E47-FE33-5C0F-9E497B99BE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es-ES" sz="1200"/>
            </a:lvl1pPr>
          </a:lstStyle>
          <a:p>
            <a:pPr rtl="0"/>
            <a:fld id="{A3AFD17D-D7CF-47D4-A906-8607D5F7297F}" type="datetime1">
              <a:rPr lang="es-ES" smtClean="0"/>
              <a:t>29/11/2023</a:t>
            </a:fld>
            <a:endParaRPr lang="es-ES" dirty="0"/>
          </a:p>
        </p:txBody>
      </p:sp>
      <p:sp>
        <p:nvSpPr>
          <p:cNvPr id="4" name="Marcador de pie de página 3">
            <a:extLst>
              <a:ext uri="{FF2B5EF4-FFF2-40B4-BE49-F238E27FC236}">
                <a16:creationId xmlns:a16="http://schemas.microsoft.com/office/drawing/2014/main" id="{B9636FF0-1B83-FCD7-197D-6F6CBEA8FE0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es-ES" sz="1200"/>
            </a:lvl1pPr>
          </a:lstStyle>
          <a:p>
            <a:pPr rtl="0"/>
            <a:endParaRPr lang="es-ES" dirty="0"/>
          </a:p>
        </p:txBody>
      </p:sp>
      <p:sp>
        <p:nvSpPr>
          <p:cNvPr id="5" name="Marcador de posición de número de diapositiva 4">
            <a:extLst>
              <a:ext uri="{FF2B5EF4-FFF2-40B4-BE49-F238E27FC236}">
                <a16:creationId xmlns:a16="http://schemas.microsoft.com/office/drawing/2014/main" id="{BAA88305-7C09-5A95-A84B-C7CEA8D00FA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es-ES" sz="1200"/>
            </a:lvl1pPr>
          </a:lstStyle>
          <a:p>
            <a:pPr rtl="0"/>
            <a:fld id="{E6482836-E43C-41FF-A11B-3D8AB6E68FC7}" type="slidenum">
              <a:rPr lang="es-ES" smtClean="0"/>
              <a:t>‹Nº›</a:t>
            </a:fld>
            <a:endParaRPr lang="es-ES" dirty="0"/>
          </a:p>
        </p:txBody>
      </p:sp>
    </p:spTree>
    <p:extLst>
      <p:ext uri="{BB962C8B-B14F-4D97-AF65-F5344CB8AC3E}">
        <p14:creationId xmlns:p14="http://schemas.microsoft.com/office/powerpoint/2010/main" val="38009817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s-ES" sz="1200"/>
            </a:lvl1pPr>
          </a:lstStyle>
          <a:p>
            <a:pPr rtl="0"/>
            <a:endParaRPr lang="es-ES" noProof="0"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es-ES" sz="1200"/>
            </a:lvl1pPr>
          </a:lstStyle>
          <a:p>
            <a:fld id="{AAB4FE23-9F97-44C5-AAAD-349725D813D0}" type="datetime1">
              <a:rPr lang="es-ES" smtClean="0"/>
              <a:pPr/>
              <a:t>29/11/2023</a:t>
            </a:fld>
            <a:endParaRPr lang="es-ES"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es-ES"/>
            </a:defPPr>
          </a:lstStyle>
          <a:p>
            <a:pPr rtl="0"/>
            <a:endParaRPr lang="es-ES" noProof="0" dirty="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es-ES"/>
            </a:defPPr>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es-ES" sz="1200"/>
            </a:lvl1pPr>
          </a:lstStyle>
          <a:p>
            <a:pPr rtl="0"/>
            <a:endParaRPr lang="es-ES" noProof="0" dirty="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es-ES" sz="1200"/>
            </a:lvl1pPr>
          </a:lstStyle>
          <a:p>
            <a:pPr rtl="0"/>
            <a:fld id="{DECDE012-9E2E-4477-8B5C-4E7D4E9BCBA6}" type="slidenum">
              <a:rPr lang="es-ES" noProof="0" smtClean="0"/>
              <a:t>‹Nº›</a:t>
            </a:fld>
            <a:endParaRPr lang="es-ES" noProof="0" dirty="0"/>
          </a:p>
        </p:txBody>
      </p:sp>
    </p:spTree>
    <p:extLst>
      <p:ext uri="{BB962C8B-B14F-4D97-AF65-F5344CB8AC3E}">
        <p14:creationId xmlns:p14="http://schemas.microsoft.com/office/powerpoint/2010/main" val="739385907"/>
      </p:ext>
    </p:extLst>
  </p:cSld>
  <p:clrMap bg1="lt1" tx1="dk1" bg2="lt2" tx2="dk2" accent1="accent1" accent2="accent2" accent3="accent3" accent4="accent4" accent5="accent5" accent6="accent6" hlink="hlink" folHlink="folHlink"/>
  <p:notesStyle>
    <a:lvl1pPr marL="0" algn="l" defTabSz="914400" rtl="0" eaLnBrk="1" latinLnBrk="0" hangingPunct="1">
      <a:defRPr lang="es-ES" sz="1200" kern="1200">
        <a:solidFill>
          <a:schemeClr val="tx1"/>
        </a:solidFill>
        <a:latin typeface="+mn-lt"/>
        <a:ea typeface="+mn-ea"/>
        <a:cs typeface="+mn-cs"/>
      </a:defRPr>
    </a:lvl1pPr>
    <a:lvl2pPr marL="457200" algn="l" defTabSz="914400" rtl="0" eaLnBrk="1" latinLnBrk="0" hangingPunct="1">
      <a:defRPr lang="es-ES" sz="1200" kern="1200">
        <a:solidFill>
          <a:schemeClr val="tx1"/>
        </a:solidFill>
        <a:latin typeface="+mn-lt"/>
        <a:ea typeface="+mn-ea"/>
        <a:cs typeface="+mn-cs"/>
      </a:defRPr>
    </a:lvl2pPr>
    <a:lvl3pPr marL="914400" algn="l" defTabSz="914400" rtl="0" eaLnBrk="1" latinLnBrk="0" hangingPunct="1">
      <a:defRPr lang="es-ES" sz="1200" kern="1200">
        <a:solidFill>
          <a:schemeClr val="tx1"/>
        </a:solidFill>
        <a:latin typeface="+mn-lt"/>
        <a:ea typeface="+mn-ea"/>
        <a:cs typeface="+mn-cs"/>
      </a:defRPr>
    </a:lvl3pPr>
    <a:lvl4pPr marL="1371600" algn="l" defTabSz="914400" rtl="0" eaLnBrk="1" latinLnBrk="0" hangingPunct="1">
      <a:defRPr lang="es-ES" sz="1200" kern="1200">
        <a:solidFill>
          <a:schemeClr val="tx1"/>
        </a:solidFill>
        <a:latin typeface="+mn-lt"/>
        <a:ea typeface="+mn-ea"/>
        <a:cs typeface="+mn-cs"/>
      </a:defRPr>
    </a:lvl4pPr>
    <a:lvl5pPr marL="1828800" algn="l" defTabSz="914400" rtl="0" eaLnBrk="1" latinLnBrk="0" hangingPunct="1">
      <a:defRPr lang="es-ES" sz="1200" kern="1200">
        <a:solidFill>
          <a:schemeClr val="tx1"/>
        </a:solidFill>
        <a:latin typeface="+mn-lt"/>
        <a:ea typeface="+mn-ea"/>
        <a:cs typeface="+mn-cs"/>
      </a:defRPr>
    </a:lvl5pPr>
    <a:lvl6pPr marL="2286000" algn="l" defTabSz="914400" rtl="0" eaLnBrk="1" latinLnBrk="0" hangingPunct="1">
      <a:defRPr lang="es-ES" sz="1200" kern="1200">
        <a:solidFill>
          <a:schemeClr val="tx1"/>
        </a:solidFill>
        <a:latin typeface="+mn-lt"/>
        <a:ea typeface="+mn-ea"/>
        <a:cs typeface="+mn-cs"/>
      </a:defRPr>
    </a:lvl6pPr>
    <a:lvl7pPr marL="2743200" algn="l" defTabSz="914400" rtl="0" eaLnBrk="1" latinLnBrk="0" hangingPunct="1">
      <a:defRPr lang="es-ES" sz="1200" kern="1200">
        <a:solidFill>
          <a:schemeClr val="tx1"/>
        </a:solidFill>
        <a:latin typeface="+mn-lt"/>
        <a:ea typeface="+mn-ea"/>
        <a:cs typeface="+mn-cs"/>
      </a:defRPr>
    </a:lvl7pPr>
    <a:lvl8pPr marL="3200400" algn="l" defTabSz="914400" rtl="0" eaLnBrk="1" latinLnBrk="0" hangingPunct="1">
      <a:defRPr lang="es-ES" sz="1200" kern="1200">
        <a:solidFill>
          <a:schemeClr val="tx1"/>
        </a:solidFill>
        <a:latin typeface="+mn-lt"/>
        <a:ea typeface="+mn-ea"/>
        <a:cs typeface="+mn-cs"/>
      </a:defRPr>
    </a:lvl8pPr>
    <a:lvl9pPr marL="3657600" algn="l" defTabSz="914400" rtl="0" eaLnBrk="1" latinLnBrk="0" hangingPunct="1">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smtClean="0"/>
              <a:t>1</a:t>
            </a:fld>
            <a:endParaRPr lang="es-ES" dirty="0"/>
          </a:p>
        </p:txBody>
      </p:sp>
    </p:spTree>
    <p:extLst>
      <p:ext uri="{BB962C8B-B14F-4D97-AF65-F5344CB8AC3E}">
        <p14:creationId xmlns:p14="http://schemas.microsoft.com/office/powerpoint/2010/main" val="14981925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0" i="0" kern="1200" dirty="0" smtClean="0">
                <a:solidFill>
                  <a:schemeClr val="tx1"/>
                </a:solidFill>
                <a:effectLst/>
                <a:latin typeface="+mn-lt"/>
                <a:ea typeface="+mn-ea"/>
                <a:cs typeface="+mn-cs"/>
              </a:rPr>
              <a:t>1a. CCLXIII/2018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10</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110</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111</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112</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113</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114</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nl-NL" dirty="0" smtClean="0"/>
              <a:t>Günther Jakobs, </a:t>
            </a:r>
            <a:r>
              <a:rPr lang="es-MX" dirty="0" smtClean="0"/>
              <a:t>Derecho penal: parte general, fundamentos y teoría de la imputación, trad. Joaquín Cuello Conteras y José Luis Serrano González de Murillo, Madrid, Marcial Pons, 1997,</a:t>
            </a:r>
            <a:r>
              <a:rPr lang="nl-NL" dirty="0" smtClean="0"/>
              <a:t> nota 10, p. 382.</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115</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nl-NL" dirty="0" smtClean="0"/>
              <a:t>Günther Jakobs, </a:t>
            </a:r>
            <a:r>
              <a:rPr lang="es-MX" dirty="0" smtClean="0"/>
              <a:t>Derecho penal: parte general, fundamentos y teoría de la imputación, trad. Joaquín Cuello Conteras y José Luis Serrano González de Murillo, Madrid, Marcial Pons, 1997,</a:t>
            </a:r>
            <a:r>
              <a:rPr lang="nl-NL" dirty="0" smtClean="0"/>
              <a:t> nota 10, p. 382.</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116</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117</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118</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119</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b="1" dirty="0" smtClean="0"/>
              <a:t>Tesis:</a:t>
            </a:r>
            <a:r>
              <a:rPr lang="es-MX" dirty="0" smtClean="0"/>
              <a:t> 2a. CLXXXI/2001</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11</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120</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121</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122</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123</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124</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125</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b="1" dirty="0" smtClean="0"/>
              <a:t>XIII. </a:t>
            </a:r>
            <a:r>
              <a:rPr lang="es-MX" dirty="0" smtClean="0"/>
              <a:t>Desempeñar su empleo, cargo o comisión sin obtener o pretender obtener beneficios adicionales a las contraprestaciones comprobables que el Estado le otorga por el desempeño de su función, sean para él o para las personas a las que se refiere la fracción XI; </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126</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b="1" dirty="0" smtClean="0"/>
              <a:t>XIII. </a:t>
            </a:r>
            <a:r>
              <a:rPr lang="es-MX" dirty="0" smtClean="0"/>
              <a:t>Desempeñar su empleo, cargo o comisión sin obtener o pretender obtener beneficios adicionales a las contraprestaciones comprobables que el Estado le otorga por el desempeño de su función, sean para él o para las personas a las que se refiere la fracción XI; </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127</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128</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b="1" dirty="0" smtClean="0"/>
              <a:t>XIII. </a:t>
            </a:r>
            <a:r>
              <a:rPr lang="es-MX" dirty="0" smtClean="0"/>
              <a:t>Desempeñar su empleo, cargo o comisión sin obtener o pretender obtener beneficios adicionales a las contraprestaciones comprobables que el Estado le otorga por el desempeño de su función, sean para él o para las personas a las que se refiere la fracción XI; </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129</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0" i="0" kern="1200" dirty="0" smtClean="0">
                <a:solidFill>
                  <a:schemeClr val="tx1"/>
                </a:solidFill>
                <a:effectLst/>
                <a:latin typeface="+mn-lt"/>
                <a:ea typeface="+mn-ea"/>
                <a:cs typeface="+mn-cs"/>
              </a:rPr>
              <a:t>1a. CCLXIII/2018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12</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130</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131</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132</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133</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134</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135</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136</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137</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138</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139</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0" i="0" kern="1200" dirty="0" smtClean="0">
                <a:solidFill>
                  <a:schemeClr val="tx1"/>
                </a:solidFill>
                <a:effectLst/>
                <a:latin typeface="+mn-lt"/>
                <a:ea typeface="+mn-ea"/>
                <a:cs typeface="+mn-cs"/>
              </a:rPr>
              <a:t>1a. CCLXIII/2018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13</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140</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141</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142</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143</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144</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145</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146</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147</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148</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149</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b="1" dirty="0" smtClean="0"/>
              <a:t>Tesis:</a:t>
            </a:r>
            <a:r>
              <a:rPr lang="es-MX" dirty="0" smtClean="0"/>
              <a:t> 2a. CLXXXI/2001</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14</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150</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151</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152</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153</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154</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155</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156</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157</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158</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159</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18</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160</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161</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162</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163</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164</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165</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166</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167</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168</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169</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19</a:t>
            </a:fld>
            <a:endParaRPr lang="es-ES" noProof="0" dirty="0"/>
          </a:p>
        </p:txBody>
      </p:sp>
    </p:spTree>
    <p:extLst>
      <p:ext uri="{BB962C8B-B14F-4D97-AF65-F5344CB8AC3E}">
        <p14:creationId xmlns:p14="http://schemas.microsoft.com/office/powerpoint/2010/main" val="2032439228"/>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170</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20</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21</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22</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0" i="0" kern="1200" dirty="0" smtClean="0">
                <a:solidFill>
                  <a:schemeClr val="tx1"/>
                </a:solidFill>
                <a:effectLst/>
                <a:latin typeface="+mn-lt"/>
                <a:ea typeface="+mn-ea"/>
                <a:cs typeface="+mn-cs"/>
              </a:rPr>
              <a:t>Schmidt-</a:t>
            </a:r>
            <a:r>
              <a:rPr lang="es-MX" sz="1200" b="0" i="0" kern="1200" dirty="0" err="1" smtClean="0">
                <a:solidFill>
                  <a:schemeClr val="tx1"/>
                </a:solidFill>
                <a:effectLst/>
                <a:latin typeface="+mn-lt"/>
                <a:ea typeface="+mn-ea"/>
                <a:cs typeface="+mn-cs"/>
              </a:rPr>
              <a:t>Assmann</a:t>
            </a:r>
            <a:r>
              <a:rPr lang="es-MX" sz="1200" b="0" i="0" kern="1200" dirty="0" smtClean="0">
                <a:solidFill>
                  <a:schemeClr val="tx1"/>
                </a:solidFill>
                <a:effectLst/>
                <a:latin typeface="+mn-lt"/>
                <a:ea typeface="+mn-ea"/>
                <a:cs typeface="+mn-cs"/>
              </a:rPr>
              <a:t>, E., </a:t>
            </a:r>
            <a:r>
              <a:rPr lang="es-MX" sz="1200" b="0" i="1" kern="1200" dirty="0" smtClean="0">
                <a:solidFill>
                  <a:schemeClr val="tx1"/>
                </a:solidFill>
                <a:effectLst/>
                <a:latin typeface="+mn-lt"/>
                <a:ea typeface="+mn-ea"/>
                <a:cs typeface="+mn-cs"/>
              </a:rPr>
              <a:t>La teoría general, </a:t>
            </a:r>
            <a:r>
              <a:rPr lang="es-MX" sz="1200" b="0" i="1" kern="1200" dirty="0" err="1" smtClean="0">
                <a:solidFill>
                  <a:schemeClr val="tx1"/>
                </a:solidFill>
                <a:effectLst/>
                <a:latin typeface="+mn-lt"/>
                <a:ea typeface="+mn-ea"/>
                <a:cs typeface="+mn-cs"/>
              </a:rPr>
              <a:t>op</a:t>
            </a:r>
            <a:r>
              <a:rPr lang="es-MX" sz="1200" b="0" i="1" kern="1200" dirty="0" smtClean="0">
                <a:solidFill>
                  <a:schemeClr val="tx1"/>
                </a:solidFill>
                <a:effectLst/>
                <a:latin typeface="+mn-lt"/>
                <a:ea typeface="+mn-ea"/>
                <a:cs typeface="+mn-cs"/>
              </a:rPr>
              <a:t>. cit.</a:t>
            </a:r>
            <a:r>
              <a:rPr lang="es-MX" sz="1200" b="0" i="0" kern="1200" dirty="0" smtClean="0">
                <a:solidFill>
                  <a:schemeClr val="tx1"/>
                </a:solidFill>
                <a:effectLst/>
                <a:latin typeface="+mn-lt"/>
                <a:ea typeface="+mn-ea"/>
                <a:cs typeface="+mn-cs"/>
              </a:rPr>
              <a:t>, pp. 205 ss., p. 207, agregando luego que "el Tribunal Constitucional Federal [alemán] ha advertido acertadamente del peligro que comporta una concepción exagerada según la cual toda norma debiera ofrecer en todos los sentidos certeza absoluta"</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2</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23</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24</a:t>
            </a:fld>
            <a:endParaRPr lang="es-ES" noProof="0" dirty="0"/>
          </a:p>
        </p:txBody>
      </p:sp>
    </p:spTree>
    <p:extLst>
      <p:ext uri="{BB962C8B-B14F-4D97-AF65-F5344CB8AC3E}">
        <p14:creationId xmlns:p14="http://schemas.microsoft.com/office/powerpoint/2010/main" val="20324392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25</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Tesis: </a:t>
            </a:r>
            <a:r>
              <a:rPr lang="es-MX" sz="1200" b="0" i="0" kern="1200" dirty="0" smtClean="0">
                <a:solidFill>
                  <a:schemeClr val="tx1"/>
                </a:solidFill>
                <a:effectLst/>
                <a:latin typeface="+mn-lt"/>
                <a:ea typeface="+mn-ea"/>
                <a:cs typeface="+mn-cs"/>
              </a:rPr>
              <a:t>I.4o.A.203 A (10a.)</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26</a:t>
            </a:fld>
            <a:endParaRPr lang="es-ES" noProof="0" dirty="0"/>
          </a:p>
        </p:txBody>
      </p:sp>
    </p:spTree>
    <p:extLst>
      <p:ext uri="{BB962C8B-B14F-4D97-AF65-F5344CB8AC3E}">
        <p14:creationId xmlns:p14="http://schemas.microsoft.com/office/powerpoint/2010/main" val="2348450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1" i="0" kern="1200" dirty="0" smtClean="0">
                <a:solidFill>
                  <a:schemeClr val="tx1"/>
                </a:solidFill>
                <a:effectLst/>
                <a:latin typeface="+mn-lt"/>
                <a:ea typeface="+mn-ea"/>
                <a:cs typeface="+mn-cs"/>
              </a:rPr>
              <a:t>Tesis: </a:t>
            </a:r>
            <a:r>
              <a:rPr lang="es-MX" sz="1200" b="0" i="0" kern="1200" dirty="0" smtClean="0">
                <a:solidFill>
                  <a:schemeClr val="tx1"/>
                </a:solidFill>
                <a:effectLst/>
                <a:latin typeface="+mn-lt"/>
                <a:ea typeface="+mn-ea"/>
                <a:cs typeface="+mn-cs"/>
              </a:rPr>
              <a:t>I.4o.A.165 A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27</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1" i="0" kern="1200" dirty="0" smtClean="0">
                <a:solidFill>
                  <a:schemeClr val="tx1"/>
                </a:solidFill>
                <a:effectLst/>
                <a:latin typeface="+mn-lt"/>
                <a:ea typeface="+mn-ea"/>
                <a:cs typeface="+mn-cs"/>
              </a:rPr>
              <a:t>Tesis: </a:t>
            </a:r>
            <a:r>
              <a:rPr lang="es-MX" sz="1200" b="0" i="0" kern="1200" dirty="0" smtClean="0">
                <a:solidFill>
                  <a:schemeClr val="tx1"/>
                </a:solidFill>
                <a:effectLst/>
                <a:latin typeface="+mn-lt"/>
                <a:ea typeface="+mn-ea"/>
                <a:cs typeface="+mn-cs"/>
              </a:rPr>
              <a:t>I.4o.A.165 A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28</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1" i="0" kern="1200" dirty="0" smtClean="0">
                <a:solidFill>
                  <a:schemeClr val="tx1"/>
                </a:solidFill>
                <a:effectLst/>
                <a:latin typeface="+mn-lt"/>
                <a:ea typeface="+mn-ea"/>
                <a:cs typeface="+mn-cs"/>
              </a:rPr>
              <a:t>Tesis: </a:t>
            </a:r>
            <a:r>
              <a:rPr lang="es-MX" sz="1200" b="0" i="0" kern="1200" dirty="0" smtClean="0">
                <a:solidFill>
                  <a:schemeClr val="tx1"/>
                </a:solidFill>
                <a:effectLst/>
                <a:latin typeface="+mn-lt"/>
                <a:ea typeface="+mn-ea"/>
                <a:cs typeface="+mn-cs"/>
              </a:rPr>
              <a:t>I.4o.A.165 A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29</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30</a:t>
            </a:fld>
            <a:endParaRPr lang="es-ES" noProof="0" dirty="0"/>
          </a:p>
        </p:txBody>
      </p:sp>
    </p:spTree>
    <p:extLst>
      <p:ext uri="{BB962C8B-B14F-4D97-AF65-F5344CB8AC3E}">
        <p14:creationId xmlns:p14="http://schemas.microsoft.com/office/powerpoint/2010/main" val="20324392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31</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32</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3</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Tesis: </a:t>
            </a:r>
            <a:r>
              <a:rPr lang="es-MX" sz="1200" b="0" i="0" kern="1200" dirty="0" smtClean="0">
                <a:solidFill>
                  <a:schemeClr val="tx1"/>
                </a:solidFill>
                <a:effectLst/>
                <a:latin typeface="+mn-lt"/>
                <a:ea typeface="+mn-ea"/>
                <a:cs typeface="+mn-cs"/>
              </a:rPr>
              <a:t>2a. LVII/2009</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33</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NORMAS DE DERECHO ADMINISTRATIVO SANCIONADOR. METODOLOGÍA PARA ANALIZAR SI ÉSTAS VIOLAN DERECHOS FUNDAMENTALES QUE RIGEN EN MATERIA PENAL.</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34</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TIPOS ADMINISTRATIVOS EN BLANCO. SON CONSTITUCIONALES SI SE JUSTIFICAN EN EL MODELO DE ESTADO REGULADOR</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35</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EL PRINCIPIO DE LEGALIDAD DEBE MODULARSE EN ATENCIÓN A SUS ÁMBITOS DE INTEGRACIÓN.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36</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0" i="0" kern="1200" dirty="0" smtClean="0">
                <a:solidFill>
                  <a:schemeClr val="tx1"/>
                </a:solidFill>
                <a:effectLst/>
                <a:latin typeface="+mn-lt"/>
                <a:ea typeface="+mn-ea"/>
                <a:cs typeface="+mn-cs"/>
              </a:rPr>
              <a:t>1a. CCLXIII/2018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37</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0" i="0" kern="1200" dirty="0" smtClean="0">
                <a:solidFill>
                  <a:schemeClr val="tx1"/>
                </a:solidFill>
                <a:effectLst/>
                <a:latin typeface="+mn-lt"/>
                <a:ea typeface="+mn-ea"/>
                <a:cs typeface="+mn-cs"/>
              </a:rPr>
              <a:t>1a. CCLXIII/2018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38</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39</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40</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PROCEDIMIENTO ADMINISTRATIVO SANCIONADOR. CUANDO SE SIGA CONTRA UN INTERNO POR INFRACCIONES AL REGLAMENTO DE LOS CENTROS FEDERALES DE READAPTACIÓN SOCIAL, NO EXISTE OBLIGACIÓN DE QUE ESTÉ ASISTIDO POR UN LICENCIADO EN DERECHO.</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42</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LEGITIMACIÓN PARA PROMOVER EL JUICIO DE AMPARO DIRECTO CONTRA LA SENTENCIA QUE DECLARÓ LA NULIDAD DE LA RESOLUCIÓN EMITIDA EN UN PROCEDIMIENTO ADMINISTRATIVO SANCIONADOR. CARECE DE ÉSTA EL DENUNCIANTE, AUNQUE HAYA PARTICIPADO EN LA LICITACIÓN DE LA QUE DERIVÓ LA SANCIÓN A LA DENUNCIADA.</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43</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vi-VN" dirty="0" smtClean="0"/>
              <a:t>Tesis aislada, Primera Sala, SCJN, Semanario Judicial de la Federación, Quinta Épo</a:t>
            </a:r>
            <a:r>
              <a:rPr lang="es-MX" dirty="0" err="1" smtClean="0"/>
              <a:t>ca</a:t>
            </a:r>
            <a:r>
              <a:rPr lang="es-MX" dirty="0" smtClean="0"/>
              <a:t>.</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4</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200" kern="1200" dirty="0" smtClean="0">
                <a:solidFill>
                  <a:schemeClr val="tx1"/>
                </a:solidFill>
                <a:effectLst/>
                <a:latin typeface="+mn-lt"/>
                <a:ea typeface="+mn-ea"/>
                <a:cs typeface="+mn-cs"/>
              </a:rPr>
              <a:t>El reconocimiento del derecho administrativo sancionador en la jurisprudencia constitucional mexicana.</a:t>
            </a:r>
          </a:p>
          <a:p>
            <a:pPr marL="0" marR="0" indent="0" algn="l" defTabSz="914400" rtl="0" eaLnBrk="1" fontAlgn="auto" latinLnBrk="0" hangingPunct="1">
              <a:lnSpc>
                <a:spcPct val="100000"/>
              </a:lnSpc>
              <a:spcBef>
                <a:spcPts val="0"/>
              </a:spcBef>
              <a:spcAft>
                <a:spcPts val="0"/>
              </a:spcAft>
              <a:buClrTx/>
              <a:buSzTx/>
              <a:buFontTx/>
              <a:buNone/>
              <a:tabLst/>
              <a:defRPr/>
            </a:pPr>
            <a:r>
              <a:rPr lang="es-MX" dirty="0" smtClean="0"/>
              <a:t>https://archivos.juridicas.unam.mx/www/bjv/libros/6/2564/17.pdf p. 258.</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46</a:t>
            </a:fld>
            <a:endParaRPr lang="es-ES" noProof="0" dirty="0"/>
          </a:p>
        </p:txBody>
      </p:sp>
    </p:spTree>
    <p:extLst>
      <p:ext uri="{BB962C8B-B14F-4D97-AF65-F5344CB8AC3E}">
        <p14:creationId xmlns:p14="http://schemas.microsoft.com/office/powerpoint/2010/main" val="121019418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b="1" dirty="0" smtClean="0"/>
              <a:t>217616 </a:t>
            </a:r>
            <a:r>
              <a:rPr lang="es-MX" sz="1200" b="1" i="0" kern="1200" dirty="0" smtClean="0">
                <a:solidFill>
                  <a:schemeClr val="tx1"/>
                </a:solidFill>
                <a:effectLst/>
                <a:latin typeface="+mn-lt"/>
                <a:ea typeface="+mn-ea"/>
                <a:cs typeface="+mn-cs"/>
              </a:rPr>
              <a:t>SERVIDORES PUBLICOS, LEY FEDERAL DE RESPONSABILIDADES DE. LA DECLARATORIA DE NULIDAD PARA EFECTOS OTORGADA POR EL TRIBUNAL FISCAL DE LA FEDERACION, NO CONFIERE A LOS SERVIDORES PUBLICOS SUJETOS DEL PROCEDIMIENTO ADMINISTRATIVO DISCIPLINARIO LA RESTITUCION EN EL GOCE DE SUS DERECHOS HASTA EN TANTO SE DEFINA EN EL FONDO SOBRE SU SITUACION DE NO RESPONSABILIDAD (ARTICULO 70 DE LA LEY FEDERAL DE RESPONSABILIDADES DE LOS SERVIDORES PUBLICOS</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47</a:t>
            </a:fld>
            <a:endParaRPr lang="es-ES" noProof="0" dirty="0"/>
          </a:p>
        </p:txBody>
      </p:sp>
    </p:spTree>
    <p:extLst>
      <p:ext uri="{BB962C8B-B14F-4D97-AF65-F5344CB8AC3E}">
        <p14:creationId xmlns:p14="http://schemas.microsoft.com/office/powerpoint/2010/main" val="121019418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PROCEDIMIENTOS EN LOS QUE SE APLICA EL DERECHO DISCIPLINARIO. SON INDEPENDIENTES Y AUTÓNOMOS DE AQUELLOS QUE, A PESAR DE ENCONTRARSE RELACIONADOS O BASADOS EN LOS MISMOS HECHOS, SEAN SOLUCIONADOS CON FUNDAMENTO EN EL DERECHO PENAL.</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48</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1" i="0" kern="1200" dirty="0" smtClean="0">
                <a:solidFill>
                  <a:schemeClr val="tx1"/>
                </a:solidFill>
                <a:effectLst/>
                <a:latin typeface="+mn-lt"/>
                <a:ea typeface="+mn-ea"/>
                <a:cs typeface="+mn-cs"/>
              </a:rPr>
              <a:t>Tesis:  </a:t>
            </a:r>
            <a:r>
              <a:rPr lang="es-MX" sz="1200" b="0" i="0" kern="1200" dirty="0" smtClean="0">
                <a:solidFill>
                  <a:schemeClr val="tx1"/>
                </a:solidFill>
                <a:effectLst/>
                <a:latin typeface="+mn-lt"/>
                <a:ea typeface="+mn-ea"/>
                <a:cs typeface="+mn-cs"/>
              </a:rPr>
              <a:t>I.4o.A.115 A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49</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1" i="0" kern="1200" dirty="0" smtClean="0">
                <a:solidFill>
                  <a:schemeClr val="tx1"/>
                </a:solidFill>
                <a:effectLst/>
                <a:latin typeface="+mn-lt"/>
                <a:ea typeface="+mn-ea"/>
                <a:cs typeface="+mn-cs"/>
              </a:rPr>
              <a:t>Tesis:  </a:t>
            </a:r>
            <a:r>
              <a:rPr lang="es-MX" sz="1200" b="0" i="0" kern="1200" dirty="0" smtClean="0">
                <a:solidFill>
                  <a:schemeClr val="tx1"/>
                </a:solidFill>
                <a:effectLst/>
                <a:latin typeface="+mn-lt"/>
                <a:ea typeface="+mn-ea"/>
                <a:cs typeface="+mn-cs"/>
              </a:rPr>
              <a:t>I.4o.A.115 A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50</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51</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CONCEPTO DE SANCIÓN QUE DA LUGAR A SU APLICACIÓN.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53</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a:t>
            </a:r>
            <a:r>
              <a:rPr lang="es-MX" sz="1200" b="1" i="0" kern="1200" smtClean="0">
                <a:solidFill>
                  <a:schemeClr val="tx1"/>
                </a:solidFill>
                <a:effectLst/>
                <a:latin typeface="+mn-lt"/>
                <a:ea typeface="+mn-ea"/>
                <a:cs typeface="+mn-cs"/>
              </a:rPr>
              <a:t>CONCEPTO DE SANCIÓN QUE DA LUGAR A SU APLICACIÓN.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54</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55</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1" i="0" kern="1200" dirty="0" smtClean="0">
                <a:solidFill>
                  <a:schemeClr val="tx1"/>
                </a:solidFill>
                <a:effectLst/>
                <a:latin typeface="+mn-lt"/>
                <a:ea typeface="+mn-ea"/>
                <a:cs typeface="+mn-cs"/>
              </a:rPr>
              <a:t>Tesis: </a:t>
            </a:r>
            <a:r>
              <a:rPr lang="es-MX" sz="1200" b="0" i="0" kern="1200" dirty="0" smtClean="0">
                <a:solidFill>
                  <a:schemeClr val="tx1"/>
                </a:solidFill>
                <a:effectLst/>
                <a:latin typeface="+mn-lt"/>
                <a:ea typeface="+mn-ea"/>
                <a:cs typeface="+mn-cs"/>
              </a:rPr>
              <a:t>I.4o.A.114 A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56</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5</a:t>
            </a:fld>
            <a:endParaRPr lang="es-ES" noProof="0" dirty="0"/>
          </a:p>
        </p:txBody>
      </p:sp>
    </p:spTree>
    <p:extLst>
      <p:ext uri="{BB962C8B-B14F-4D97-AF65-F5344CB8AC3E}">
        <p14:creationId xmlns:p14="http://schemas.microsoft.com/office/powerpoint/2010/main" val="203243922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1" i="0" kern="1200" smtClean="0">
                <a:solidFill>
                  <a:schemeClr val="tx1"/>
                </a:solidFill>
                <a:effectLst/>
                <a:latin typeface="+mn-lt"/>
                <a:ea typeface="+mn-ea"/>
                <a:cs typeface="+mn-cs"/>
              </a:rPr>
              <a:t>Tesis: </a:t>
            </a:r>
            <a:r>
              <a:rPr lang="es-MX" sz="1200" b="0" i="0" kern="1200" smtClean="0">
                <a:solidFill>
                  <a:schemeClr val="tx1"/>
                </a:solidFill>
                <a:effectLst/>
                <a:latin typeface="+mn-lt"/>
                <a:ea typeface="+mn-ea"/>
                <a:cs typeface="+mn-cs"/>
              </a:rPr>
              <a:t>I.4o.A.114 A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57</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a:t>
            </a:r>
            <a:r>
              <a:rPr lang="es-MX" sz="1200" b="1" i="0" kern="1200" smtClean="0">
                <a:solidFill>
                  <a:schemeClr val="tx1"/>
                </a:solidFill>
                <a:effectLst/>
                <a:latin typeface="+mn-lt"/>
                <a:ea typeface="+mn-ea"/>
                <a:cs typeface="+mn-cs"/>
              </a:rPr>
              <a:t>CONCEPTO DE SANCIÓN QUE DA LUGAR A SU APLICACIÓN.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58</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a:t>
            </a:r>
            <a:r>
              <a:rPr lang="es-MX" sz="1200" b="1" i="0" kern="1200" smtClean="0">
                <a:solidFill>
                  <a:schemeClr val="tx1"/>
                </a:solidFill>
                <a:effectLst/>
                <a:latin typeface="+mn-lt"/>
                <a:ea typeface="+mn-ea"/>
                <a:cs typeface="+mn-cs"/>
              </a:rPr>
              <a:t>CONCEPTO DE SANCIÓN QUE DA LUGAR A SU APLICACIÓN.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59</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1" i="0" kern="1200" dirty="0" smtClean="0">
                <a:solidFill>
                  <a:schemeClr val="tx1"/>
                </a:solidFill>
                <a:effectLst/>
                <a:latin typeface="+mn-lt"/>
                <a:ea typeface="+mn-ea"/>
                <a:cs typeface="+mn-cs"/>
              </a:rPr>
              <a:t>Tesis: </a:t>
            </a:r>
            <a:r>
              <a:rPr lang="es-MX" sz="1200" b="0" i="0" kern="1200" dirty="0" smtClean="0">
                <a:solidFill>
                  <a:schemeClr val="tx1"/>
                </a:solidFill>
                <a:effectLst/>
                <a:latin typeface="+mn-lt"/>
                <a:ea typeface="+mn-ea"/>
                <a:cs typeface="+mn-cs"/>
              </a:rPr>
              <a:t>I.10o.A.58 A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60</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62</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63</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64</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65</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66</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67</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6</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69</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a:t>
            </a:r>
            <a:r>
              <a:rPr lang="es-MX" sz="1200" b="1" i="0" kern="1200" smtClean="0">
                <a:solidFill>
                  <a:schemeClr val="tx1"/>
                </a:solidFill>
                <a:effectLst/>
                <a:latin typeface="+mn-lt"/>
                <a:ea typeface="+mn-ea"/>
                <a:cs typeface="+mn-cs"/>
              </a:rPr>
              <a:t>CONCEPTO DE SANCIÓN QUE DA LUGAR A SU APLICACIÓN.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70</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a:t>
            </a:r>
            <a:r>
              <a:rPr lang="es-MX" sz="1200" b="1" i="0" kern="1200" smtClean="0">
                <a:solidFill>
                  <a:schemeClr val="tx1"/>
                </a:solidFill>
                <a:effectLst/>
                <a:latin typeface="+mn-lt"/>
                <a:ea typeface="+mn-ea"/>
                <a:cs typeface="+mn-cs"/>
              </a:rPr>
              <a:t>CONCEPTO DE SANCIÓN QUE DA LUGAR A SU APLICACIÓN.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71</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a:t>
            </a:r>
            <a:r>
              <a:rPr lang="es-MX" sz="1200" b="1" i="0" kern="1200" smtClean="0">
                <a:solidFill>
                  <a:schemeClr val="tx1"/>
                </a:solidFill>
                <a:effectLst/>
                <a:latin typeface="+mn-lt"/>
                <a:ea typeface="+mn-ea"/>
                <a:cs typeface="+mn-cs"/>
              </a:rPr>
              <a:t>CONCEPTO DE SANCIÓN QUE DA LUGAR A SU APLICACIÓN.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72</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a:t>
            </a:r>
            <a:r>
              <a:rPr lang="es-MX" sz="1200" b="1" i="0" kern="1200" smtClean="0">
                <a:solidFill>
                  <a:schemeClr val="tx1"/>
                </a:solidFill>
                <a:effectLst/>
                <a:latin typeface="+mn-lt"/>
                <a:ea typeface="+mn-ea"/>
                <a:cs typeface="+mn-cs"/>
              </a:rPr>
              <a:t>CONCEPTO DE SANCIÓN QUE DA LUGAR A SU APLICACIÓN.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73</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a:t>
            </a:r>
            <a:r>
              <a:rPr lang="es-MX" sz="1200" b="1" i="0" kern="1200" smtClean="0">
                <a:solidFill>
                  <a:schemeClr val="tx1"/>
                </a:solidFill>
                <a:effectLst/>
                <a:latin typeface="+mn-lt"/>
                <a:ea typeface="+mn-ea"/>
                <a:cs typeface="+mn-cs"/>
              </a:rPr>
              <a:t>CONCEPTO DE SANCIÓN QUE DA LUGAR A SU APLICACIÓN.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74</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75</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76</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77</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78</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Tesis: </a:t>
            </a:r>
            <a:r>
              <a:rPr lang="es-MX" sz="1200" b="0" i="0" kern="1200" dirty="0" smtClean="0">
                <a:solidFill>
                  <a:schemeClr val="tx1"/>
                </a:solidFill>
                <a:effectLst/>
                <a:latin typeface="+mn-lt"/>
                <a:ea typeface="+mn-ea"/>
                <a:cs typeface="+mn-cs"/>
              </a:rPr>
              <a:t>I.7o.A.48 A (10a.)</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7</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79</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80</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81</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82</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83</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84</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85</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a:t>
            </a:r>
            <a:r>
              <a:rPr lang="es-MX" sz="1200" b="1" i="0" kern="1200" smtClean="0">
                <a:solidFill>
                  <a:schemeClr val="tx1"/>
                </a:solidFill>
                <a:effectLst/>
                <a:latin typeface="+mn-lt"/>
                <a:ea typeface="+mn-ea"/>
                <a:cs typeface="+mn-cs"/>
              </a:rPr>
              <a:t>CONCEPTO DE SANCIÓN QUE DA LUGAR A SU APLICACIÓN.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86</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1" i="0" kern="1200" dirty="0" smtClean="0">
                <a:solidFill>
                  <a:schemeClr val="tx1"/>
                </a:solidFill>
                <a:effectLst/>
                <a:latin typeface="+mn-lt"/>
                <a:ea typeface="+mn-ea"/>
                <a:cs typeface="+mn-cs"/>
              </a:rPr>
              <a:t>DERECHO ADMINISTRATIVO SANCIONADOR. </a:t>
            </a:r>
            <a:r>
              <a:rPr lang="es-MX" sz="1200" b="1" i="0" kern="1200" smtClean="0">
                <a:solidFill>
                  <a:schemeClr val="tx1"/>
                </a:solidFill>
                <a:effectLst/>
                <a:latin typeface="+mn-lt"/>
                <a:ea typeface="+mn-ea"/>
                <a:cs typeface="+mn-cs"/>
              </a:rPr>
              <a:t>CONCEPTO DE SANCIÓN QUE DA LUGAR A SU APLICACIÓN.</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87</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88</a:t>
            </a:fld>
            <a:endParaRPr lang="es-ES" noProof="0" dirty="0"/>
          </a:p>
        </p:txBody>
      </p:sp>
    </p:spTree>
    <p:extLst>
      <p:ext uri="{BB962C8B-B14F-4D97-AF65-F5344CB8AC3E}">
        <p14:creationId xmlns:p14="http://schemas.microsoft.com/office/powerpoint/2010/main" val="15885659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vi-VN" dirty="0" smtClean="0"/>
              <a:t>Tesis aislada, Primera Sala, SCJN, Semanario Judicial de la Federación, Quinta Épo</a:t>
            </a:r>
            <a:r>
              <a:rPr lang="es-MX" dirty="0" err="1" smtClean="0"/>
              <a:t>ca</a:t>
            </a:r>
            <a:r>
              <a:rPr lang="es-MX" dirty="0" smtClean="0"/>
              <a:t>.</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8</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89</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90</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91</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92</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smtClean="0"/>
              <a:t>93</a:t>
            </a:fld>
            <a:endParaRPr lang="es-ES" dirty="0"/>
          </a:p>
        </p:txBody>
      </p:sp>
    </p:spTree>
    <p:extLst>
      <p:ext uri="{BB962C8B-B14F-4D97-AF65-F5344CB8AC3E}">
        <p14:creationId xmlns:p14="http://schemas.microsoft.com/office/powerpoint/2010/main" val="1498192545"/>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94</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0" i="0" kern="1200" dirty="0" smtClean="0">
                <a:solidFill>
                  <a:schemeClr val="tx1"/>
                </a:solidFill>
                <a:effectLst/>
                <a:latin typeface="+mn-lt"/>
                <a:ea typeface="+mn-ea"/>
                <a:cs typeface="+mn-cs"/>
              </a:rPr>
              <a:t>Schmidt-</a:t>
            </a:r>
            <a:r>
              <a:rPr lang="es-MX" sz="1200" b="0" i="0" kern="1200" dirty="0" err="1" smtClean="0">
                <a:solidFill>
                  <a:schemeClr val="tx1"/>
                </a:solidFill>
                <a:effectLst/>
                <a:latin typeface="+mn-lt"/>
                <a:ea typeface="+mn-ea"/>
                <a:cs typeface="+mn-cs"/>
              </a:rPr>
              <a:t>Assmann</a:t>
            </a:r>
            <a:r>
              <a:rPr lang="es-MX" sz="1200" b="0" i="0" kern="1200" dirty="0" smtClean="0">
                <a:solidFill>
                  <a:schemeClr val="tx1"/>
                </a:solidFill>
                <a:effectLst/>
                <a:latin typeface="+mn-lt"/>
                <a:ea typeface="+mn-ea"/>
                <a:cs typeface="+mn-cs"/>
              </a:rPr>
              <a:t>, E., </a:t>
            </a:r>
            <a:r>
              <a:rPr lang="es-MX" sz="1200" b="0" i="1" kern="1200" dirty="0" smtClean="0">
                <a:solidFill>
                  <a:schemeClr val="tx1"/>
                </a:solidFill>
                <a:effectLst/>
                <a:latin typeface="+mn-lt"/>
                <a:ea typeface="+mn-ea"/>
                <a:cs typeface="+mn-cs"/>
              </a:rPr>
              <a:t>La teoría general, </a:t>
            </a:r>
            <a:r>
              <a:rPr lang="es-MX" sz="1200" b="0" i="1" kern="1200" dirty="0" err="1" smtClean="0">
                <a:solidFill>
                  <a:schemeClr val="tx1"/>
                </a:solidFill>
                <a:effectLst/>
                <a:latin typeface="+mn-lt"/>
                <a:ea typeface="+mn-ea"/>
                <a:cs typeface="+mn-cs"/>
              </a:rPr>
              <a:t>op</a:t>
            </a:r>
            <a:r>
              <a:rPr lang="es-MX" sz="1200" b="0" i="1" kern="1200" dirty="0" smtClean="0">
                <a:solidFill>
                  <a:schemeClr val="tx1"/>
                </a:solidFill>
                <a:effectLst/>
                <a:latin typeface="+mn-lt"/>
                <a:ea typeface="+mn-ea"/>
                <a:cs typeface="+mn-cs"/>
              </a:rPr>
              <a:t>. cit.</a:t>
            </a:r>
            <a:r>
              <a:rPr lang="es-MX" sz="1200" b="0" i="0" kern="1200" dirty="0" smtClean="0">
                <a:solidFill>
                  <a:schemeClr val="tx1"/>
                </a:solidFill>
                <a:effectLst/>
                <a:latin typeface="+mn-lt"/>
                <a:ea typeface="+mn-ea"/>
                <a:cs typeface="+mn-cs"/>
              </a:rPr>
              <a:t>, pp. 205 ss., p. 207, agregando luego que "el Tribunal Constitucional Federal [alemán] ha advertido acertadamente del peligro que comporta una concepción exagerada según la cual toda norma debiera ofrecer en todos los sentidos certeza absoluta"</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95</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r>
              <a:rPr lang="es-MX" sz="1200" b="0" i="0" kern="1200" dirty="0" smtClean="0">
                <a:solidFill>
                  <a:schemeClr val="tx1"/>
                </a:solidFill>
                <a:effectLst/>
                <a:latin typeface="+mn-lt"/>
                <a:ea typeface="+mn-ea"/>
                <a:cs typeface="+mn-cs"/>
              </a:rPr>
              <a:t>Schmidt-</a:t>
            </a:r>
            <a:r>
              <a:rPr lang="es-MX" sz="1200" b="0" i="0" kern="1200" dirty="0" err="1" smtClean="0">
                <a:solidFill>
                  <a:schemeClr val="tx1"/>
                </a:solidFill>
                <a:effectLst/>
                <a:latin typeface="+mn-lt"/>
                <a:ea typeface="+mn-ea"/>
                <a:cs typeface="+mn-cs"/>
              </a:rPr>
              <a:t>Assmann</a:t>
            </a:r>
            <a:r>
              <a:rPr lang="es-MX" sz="1200" b="0" i="0" kern="1200" dirty="0" smtClean="0">
                <a:solidFill>
                  <a:schemeClr val="tx1"/>
                </a:solidFill>
                <a:effectLst/>
                <a:latin typeface="+mn-lt"/>
                <a:ea typeface="+mn-ea"/>
                <a:cs typeface="+mn-cs"/>
              </a:rPr>
              <a:t>, E., </a:t>
            </a:r>
            <a:r>
              <a:rPr lang="es-MX" sz="1200" b="0" i="1" kern="1200" dirty="0" smtClean="0">
                <a:solidFill>
                  <a:schemeClr val="tx1"/>
                </a:solidFill>
                <a:effectLst/>
                <a:latin typeface="+mn-lt"/>
                <a:ea typeface="+mn-ea"/>
                <a:cs typeface="+mn-cs"/>
              </a:rPr>
              <a:t>La teoría general, </a:t>
            </a:r>
            <a:r>
              <a:rPr lang="es-MX" sz="1200" b="0" i="1" kern="1200" dirty="0" err="1" smtClean="0">
                <a:solidFill>
                  <a:schemeClr val="tx1"/>
                </a:solidFill>
                <a:effectLst/>
                <a:latin typeface="+mn-lt"/>
                <a:ea typeface="+mn-ea"/>
                <a:cs typeface="+mn-cs"/>
              </a:rPr>
              <a:t>op</a:t>
            </a:r>
            <a:r>
              <a:rPr lang="es-MX" sz="1200" b="0" i="1" kern="1200" dirty="0" smtClean="0">
                <a:solidFill>
                  <a:schemeClr val="tx1"/>
                </a:solidFill>
                <a:effectLst/>
                <a:latin typeface="+mn-lt"/>
                <a:ea typeface="+mn-ea"/>
                <a:cs typeface="+mn-cs"/>
              </a:rPr>
              <a:t>. cit.</a:t>
            </a:r>
            <a:r>
              <a:rPr lang="es-MX" sz="1200" b="0" i="0" kern="1200" dirty="0" smtClean="0">
                <a:solidFill>
                  <a:schemeClr val="tx1"/>
                </a:solidFill>
                <a:effectLst/>
                <a:latin typeface="+mn-lt"/>
                <a:ea typeface="+mn-ea"/>
                <a:cs typeface="+mn-cs"/>
              </a:rPr>
              <a:t>, pp. 205 ss., p. 207, agregando luego que "el Tribunal Constitucional Federal [alemán] ha advertido acertadamente del peligro que comporta una concepción exagerada según la cual toda norma debiera ofrecer en todos los sentidos certeza absoluta"</a:t>
            </a:r>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96</a:t>
            </a:fld>
            <a:endParaRPr lang="es-ES" noProof="0"/>
          </a:p>
        </p:txBody>
      </p:sp>
    </p:spTree>
    <p:extLst>
      <p:ext uri="{BB962C8B-B14F-4D97-AF65-F5344CB8AC3E}">
        <p14:creationId xmlns:p14="http://schemas.microsoft.com/office/powerpoint/2010/main" val="2032439228"/>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98</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99</a:t>
            </a:fld>
            <a:endParaRPr lang="es-ES" noProof="0" dirty="0"/>
          </a:p>
        </p:txBody>
      </p:sp>
    </p:spTree>
    <p:extLst>
      <p:ext uri="{BB962C8B-B14F-4D97-AF65-F5344CB8AC3E}">
        <p14:creationId xmlns:p14="http://schemas.microsoft.com/office/powerpoint/2010/main" val="12280605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0" i="0" kern="1200" dirty="0" smtClean="0">
                <a:solidFill>
                  <a:schemeClr val="tx1"/>
                </a:solidFill>
                <a:effectLst/>
                <a:latin typeface="+mn-lt"/>
                <a:ea typeface="+mn-ea"/>
                <a:cs typeface="+mn-cs"/>
              </a:rPr>
              <a:t>1a. CCLXIII/2018 (10a.)</a:t>
            </a:r>
            <a:endParaRPr lang="es-MX" dirty="0"/>
          </a:p>
        </p:txBody>
      </p:sp>
      <p:sp>
        <p:nvSpPr>
          <p:cNvPr id="4" name="3 Marcador de número de diapositiva"/>
          <p:cNvSpPr>
            <a:spLocks noGrp="1"/>
          </p:cNvSpPr>
          <p:nvPr>
            <p:ph type="sldNum" sz="quarter" idx="10"/>
          </p:nvPr>
        </p:nvSpPr>
        <p:spPr/>
        <p:txBody>
          <a:bodyPr/>
          <a:lstStyle/>
          <a:p>
            <a:pPr rtl="0"/>
            <a:fld id="{DECDE012-9E2E-4477-8B5C-4E7D4E9BCBA6}" type="slidenum">
              <a:rPr lang="es-ES" noProof="0" smtClean="0"/>
              <a:t>9</a:t>
            </a:fld>
            <a:endParaRPr lang="es-ES" noProof="0" dirty="0"/>
          </a:p>
        </p:txBody>
      </p:sp>
    </p:spTree>
    <p:extLst>
      <p:ext uri="{BB962C8B-B14F-4D97-AF65-F5344CB8AC3E}">
        <p14:creationId xmlns:p14="http://schemas.microsoft.com/office/powerpoint/2010/main" val="287412080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smtClean="0"/>
              <a:t>100</a:t>
            </a:fld>
            <a:endParaRPr lang="es-ES" dirty="0"/>
          </a:p>
        </p:txBody>
      </p:sp>
    </p:spTree>
    <p:extLst>
      <p:ext uri="{BB962C8B-B14F-4D97-AF65-F5344CB8AC3E}">
        <p14:creationId xmlns:p14="http://schemas.microsoft.com/office/powerpoint/2010/main" val="149819254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101</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102</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103</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104</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105</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106</a:t>
            </a:fld>
            <a:endParaRPr lang="es-ES" noProof="0" dirty="0"/>
          </a:p>
        </p:txBody>
      </p:sp>
    </p:spTree>
    <p:extLst>
      <p:ext uri="{BB962C8B-B14F-4D97-AF65-F5344CB8AC3E}">
        <p14:creationId xmlns:p14="http://schemas.microsoft.com/office/powerpoint/2010/main" val="2082639583"/>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smtClean="0"/>
              <a:t>107</a:t>
            </a:fld>
            <a:endParaRPr lang="es-ES" dirty="0"/>
          </a:p>
        </p:txBody>
      </p:sp>
    </p:spTree>
    <p:extLst>
      <p:ext uri="{BB962C8B-B14F-4D97-AF65-F5344CB8AC3E}">
        <p14:creationId xmlns:p14="http://schemas.microsoft.com/office/powerpoint/2010/main" val="1498192545"/>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108</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rtl="0"/>
            <a:fld id="{DECDE012-9E2E-4477-8B5C-4E7D4E9BCBA6}" type="slidenum">
              <a:rPr lang="es-ES" noProof="0" smtClean="0"/>
              <a:t>109</a:t>
            </a:fld>
            <a:endParaRPr lang="es-ES" noProof="0" dirty="0"/>
          </a:p>
        </p:txBody>
      </p:sp>
    </p:spTree>
    <p:extLst>
      <p:ext uri="{BB962C8B-B14F-4D97-AF65-F5344CB8AC3E}">
        <p14:creationId xmlns:p14="http://schemas.microsoft.com/office/powerpoint/2010/main" val="1673130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tx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6B8029-33F3-9414-AD10-00871D91AA5D}"/>
              </a:ext>
            </a:extLst>
          </p:cNvPr>
          <p:cNvSpPr>
            <a:spLocks noGrp="1"/>
          </p:cNvSpPr>
          <p:nvPr>
            <p:ph type="ctrTitle"/>
          </p:nvPr>
        </p:nvSpPr>
        <p:spPr>
          <a:xfrm>
            <a:off x="2267712" y="1408176"/>
            <a:ext cx="6400800" cy="2387600"/>
          </a:xfrm>
        </p:spPr>
        <p:txBody>
          <a:bodyPr rtlCol="0" anchor="t">
            <a:normAutofit/>
          </a:bodyPr>
          <a:lstStyle>
            <a:lvl1pPr algn="l">
              <a:lnSpc>
                <a:spcPct val="80000"/>
              </a:lnSpc>
              <a:defRPr lang="es-ES" sz="7200" cap="all" baseline="0">
                <a:solidFill>
                  <a:schemeClr val="bg1"/>
                </a:solidFill>
              </a:defRPr>
            </a:lvl1pPr>
          </a:lstStyle>
          <a:p>
            <a:pPr rtl="0"/>
            <a:r>
              <a:rPr lang="es-ES"/>
              <a:t>Haga clic para modificar el estilo de título del patrón</a:t>
            </a:r>
            <a:endParaRPr lang="es-ES" dirty="0"/>
          </a:p>
        </p:txBody>
      </p:sp>
      <p:sp>
        <p:nvSpPr>
          <p:cNvPr id="3" name="Subtítulo 2">
            <a:extLst>
              <a:ext uri="{FF2B5EF4-FFF2-40B4-BE49-F238E27FC236}">
                <a16:creationId xmlns:a16="http://schemas.microsoft.com/office/drawing/2014/main" id="{4F32B008-64B6-378D-9C5D-DCC8DFEBC69E}"/>
              </a:ext>
            </a:extLst>
          </p:cNvPr>
          <p:cNvSpPr>
            <a:spLocks noGrp="1"/>
          </p:cNvSpPr>
          <p:nvPr>
            <p:ph type="subTitle" idx="1"/>
          </p:nvPr>
        </p:nvSpPr>
        <p:spPr>
          <a:xfrm>
            <a:off x="3867912" y="5047488"/>
            <a:ext cx="5486400" cy="384048"/>
          </a:xfrm>
        </p:spPr>
        <p:txBody>
          <a:bodyPr rtlCol="0"/>
          <a:lstStyle>
            <a:lvl1pPr marL="0" indent="0" algn="l">
              <a:lnSpc>
                <a:spcPct val="80000"/>
              </a:lnSpc>
              <a:spcBef>
                <a:spcPts val="0"/>
              </a:spcBef>
              <a:buNone/>
              <a:defRPr lang="es-ES" sz="2400" b="1">
                <a:solidFill>
                  <a:schemeClr val="bg1"/>
                </a:solidFill>
              </a:defRPr>
            </a:lvl1pPr>
            <a:lvl2pPr marL="457200" indent="0" algn="ctr">
              <a:buNone/>
              <a:defRPr lang="es-ES" sz="2000"/>
            </a:lvl2pPr>
            <a:lvl3pPr marL="914400" indent="0" algn="ctr">
              <a:buNone/>
              <a:defRPr lang="es-ES" sz="1800"/>
            </a:lvl3pPr>
            <a:lvl4pPr marL="1371600" indent="0" algn="ctr">
              <a:buNone/>
              <a:defRPr lang="es-ES" sz="1600"/>
            </a:lvl4pPr>
            <a:lvl5pPr marL="1828800" indent="0" algn="ctr">
              <a:buNone/>
              <a:defRPr lang="es-ES" sz="1600"/>
            </a:lvl5pPr>
            <a:lvl6pPr marL="2286000" indent="0" algn="ctr">
              <a:buNone/>
              <a:defRPr lang="es-ES" sz="1600"/>
            </a:lvl6pPr>
            <a:lvl7pPr marL="2743200" indent="0" algn="ctr">
              <a:buNone/>
              <a:defRPr lang="es-ES" sz="1600"/>
            </a:lvl7pPr>
            <a:lvl8pPr marL="3200400" indent="0" algn="ctr">
              <a:buNone/>
              <a:defRPr lang="es-ES" sz="1600"/>
            </a:lvl8pPr>
            <a:lvl9pPr marL="3657600" indent="0" algn="ctr">
              <a:buNone/>
              <a:defRPr lang="es-ES" sz="1600"/>
            </a:lvl9pPr>
          </a:lstStyle>
          <a:p>
            <a:pPr rtl="0"/>
            <a:r>
              <a:rPr lang="es-ES"/>
              <a:t>Haga clic para editar el estilo de subtítulo del patrón</a:t>
            </a:r>
          </a:p>
        </p:txBody>
      </p:sp>
      <p:grpSp>
        <p:nvGrpSpPr>
          <p:cNvPr id="7" name="Grupo 6">
            <a:extLst>
              <a:ext uri="{FF2B5EF4-FFF2-40B4-BE49-F238E27FC236}">
                <a16:creationId xmlns:a16="http://schemas.microsoft.com/office/drawing/2014/main" id="{15444BA9-47A2-8EBA-F11F-AF833CBC1FB6}"/>
              </a:ext>
            </a:extLst>
          </p:cNvPr>
          <p:cNvGrpSpPr/>
          <p:nvPr userDrawn="1"/>
        </p:nvGrpSpPr>
        <p:grpSpPr>
          <a:xfrm>
            <a:off x="3979533" y="5801746"/>
            <a:ext cx="8221703" cy="0"/>
            <a:chOff x="3733800" y="5539861"/>
            <a:chExt cx="8221703" cy="0"/>
          </a:xfrm>
        </p:grpSpPr>
        <p:cxnSp>
          <p:nvCxnSpPr>
            <p:cNvPr id="8" name="Conector recto 7">
              <a:extLst>
                <a:ext uri="{FF2B5EF4-FFF2-40B4-BE49-F238E27FC236}">
                  <a16:creationId xmlns:a16="http://schemas.microsoft.com/office/drawing/2014/main" id="{F7C7E957-5A54-C6BB-DBCA-B0A579E99122}"/>
                </a:ext>
              </a:extLst>
            </p:cNvPr>
            <p:cNvCxnSpPr>
              <a:cxnSpLocks/>
            </p:cNvCxnSpPr>
            <p:nvPr/>
          </p:nvCxnSpPr>
          <p:spPr>
            <a:xfrm>
              <a:off x="3733800" y="5539861"/>
              <a:ext cx="6054153"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Conector recto 8">
              <a:extLst>
                <a:ext uri="{FF2B5EF4-FFF2-40B4-BE49-F238E27FC236}">
                  <a16:creationId xmlns:a16="http://schemas.microsoft.com/office/drawing/2014/main" id="{F75792F5-3B57-83E5-2E85-1B67A64BF570}"/>
                </a:ext>
              </a:extLst>
            </p:cNvPr>
            <p:cNvCxnSpPr>
              <a:cxnSpLocks/>
            </p:cNvCxnSpPr>
            <p:nvPr/>
          </p:nvCxnSpPr>
          <p:spPr>
            <a:xfrm>
              <a:off x="9783803" y="5539861"/>
              <a:ext cx="2171700"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80638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os contenido">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6" name="Marcador de pie de página 5">
            <a:extLst>
              <a:ext uri="{FF2B5EF4-FFF2-40B4-BE49-F238E27FC236}">
                <a16:creationId xmlns:a16="http://schemas.microsoft.com/office/drawing/2014/main" id="{DACF6E0F-D722-BAD9-C6AD-9A11DAE47EC0}"/>
              </a:ext>
            </a:extLst>
          </p:cNvPr>
          <p:cNvSpPr>
            <a:spLocks noGrp="1"/>
          </p:cNvSpPr>
          <p:nvPr>
            <p:ph type="ftr" sz="quarter" idx="11"/>
          </p:nvPr>
        </p:nvSpPr>
        <p:spPr/>
        <p:txBody>
          <a:bodyPr rtlCol="0"/>
          <a:lstStyle>
            <a:defPPr>
              <a:defRPr lang="es-ES"/>
            </a:defPPr>
          </a:lstStyle>
          <a:p>
            <a:pPr rtl="0"/>
            <a:r>
              <a:rPr lang="es-ES" noProof="0"/>
              <a:t>Título de la presentación</a:t>
            </a:r>
          </a:p>
        </p:txBody>
      </p:sp>
      <p:sp>
        <p:nvSpPr>
          <p:cNvPr id="7" name="Marcador de número de diapositiva 6">
            <a:extLst>
              <a:ext uri="{FF2B5EF4-FFF2-40B4-BE49-F238E27FC236}">
                <a16:creationId xmlns:a16="http://schemas.microsoft.com/office/drawing/2014/main" id="{61160B7A-B490-F67E-2740-38CA3A987691}"/>
              </a:ext>
            </a:extLst>
          </p:cNvPr>
          <p:cNvSpPr>
            <a:spLocks noGrp="1"/>
          </p:cNvSpPr>
          <p:nvPr>
            <p:ph type="sldNum" sz="quarter" idx="12"/>
          </p:nvPr>
        </p:nvSpPr>
        <p:spPr/>
        <p:txBody>
          <a:bodyPr rtlCol="0"/>
          <a:lstStyle>
            <a:defPPr>
              <a:defRPr lang="es-ES"/>
            </a:defPPr>
          </a:lstStyle>
          <a:p>
            <a:pPr rtl="0"/>
            <a:fld id="{5BFCF61C-3B18-4C03-8326-CC3B32D710C9}" type="slidenum">
              <a:rPr lang="es-ES" noProof="0" smtClean="0"/>
              <a:t>‹Nº›</a:t>
            </a:fld>
            <a:endParaRPr lang="es-ES" noProof="0"/>
          </a:p>
        </p:txBody>
      </p:sp>
      <p:sp>
        <p:nvSpPr>
          <p:cNvPr id="8" name="Título 1">
            <a:extLst>
              <a:ext uri="{FF2B5EF4-FFF2-40B4-BE49-F238E27FC236}">
                <a16:creationId xmlns:a16="http://schemas.microsoft.com/office/drawing/2014/main" id="{814A6C9A-83F0-5E94-8A5B-89CB08282C38}"/>
              </a:ext>
            </a:extLst>
          </p:cNvPr>
          <p:cNvSpPr>
            <a:spLocks noGrp="1"/>
          </p:cNvSpPr>
          <p:nvPr>
            <p:ph type="title"/>
          </p:nvPr>
        </p:nvSpPr>
        <p:spPr>
          <a:xfrm>
            <a:off x="2295144" y="1463040"/>
            <a:ext cx="7498080" cy="704088"/>
          </a:xfrm>
        </p:spPr>
        <p:txBody>
          <a:bodyPr rtlCol="0"/>
          <a:lstStyle>
            <a:lvl1pPr>
              <a:defRPr lang="es-ES" sz="5000"/>
            </a:lvl1pPr>
          </a:lstStyle>
          <a:p>
            <a:pPr rtl="0"/>
            <a:r>
              <a:rPr lang="es-ES" noProof="0" dirty="0"/>
              <a:t>Haga clic para modificar el estilo de título del patrón</a:t>
            </a:r>
          </a:p>
        </p:txBody>
      </p:sp>
      <p:grpSp>
        <p:nvGrpSpPr>
          <p:cNvPr id="9" name="Grupo 8">
            <a:extLst>
              <a:ext uri="{FF2B5EF4-FFF2-40B4-BE49-F238E27FC236}">
                <a16:creationId xmlns:a16="http://schemas.microsoft.com/office/drawing/2014/main" id="{52784B99-8374-AA22-4161-578F9BF77E2B}"/>
              </a:ext>
            </a:extLst>
          </p:cNvPr>
          <p:cNvGrpSpPr/>
          <p:nvPr userDrawn="1"/>
        </p:nvGrpSpPr>
        <p:grpSpPr>
          <a:xfrm>
            <a:off x="2400300" y="2535841"/>
            <a:ext cx="9801127" cy="821"/>
            <a:chOff x="2286319" y="5546299"/>
            <a:chExt cx="9801127" cy="903"/>
          </a:xfrm>
        </p:grpSpPr>
        <p:cxnSp>
          <p:nvCxnSpPr>
            <p:cNvPr id="10" name="Conector recto 9">
              <a:extLst>
                <a:ext uri="{FF2B5EF4-FFF2-40B4-BE49-F238E27FC236}">
                  <a16:creationId xmlns:a16="http://schemas.microsoft.com/office/drawing/2014/main" id="{F0F45B19-145D-7398-7A64-A88B28251AAD}"/>
                </a:ext>
              </a:extLst>
            </p:cNvPr>
            <p:cNvCxnSpPr>
              <a:cxnSpLocks/>
            </p:cNvCxnSpPr>
            <p:nvPr/>
          </p:nvCxnSpPr>
          <p:spPr>
            <a:xfrm>
              <a:off x="2286319" y="5546299"/>
              <a:ext cx="7391400"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0029EB3C-D7BA-1FCE-3158-8F1116C6F5BE}"/>
                </a:ext>
              </a:extLst>
            </p:cNvPr>
            <p:cNvCxnSpPr>
              <a:cxnSpLocks/>
            </p:cNvCxnSpPr>
            <p:nvPr/>
          </p:nvCxnSpPr>
          <p:spPr>
            <a:xfrm>
              <a:off x="9676016" y="5547202"/>
              <a:ext cx="2411430"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12" name="Marcador de texto 10">
            <a:extLst>
              <a:ext uri="{FF2B5EF4-FFF2-40B4-BE49-F238E27FC236}">
                <a16:creationId xmlns:a16="http://schemas.microsoft.com/office/drawing/2014/main" id="{F8F78388-68BC-0124-C243-36D5B5DC78E6}"/>
              </a:ext>
            </a:extLst>
          </p:cNvPr>
          <p:cNvSpPr>
            <a:spLocks noGrp="1"/>
          </p:cNvSpPr>
          <p:nvPr>
            <p:ph type="body" sz="quarter" idx="13"/>
          </p:nvPr>
        </p:nvSpPr>
        <p:spPr>
          <a:xfrm>
            <a:off x="2322576" y="2971800"/>
            <a:ext cx="4828032" cy="490538"/>
          </a:xfrm>
        </p:spPr>
        <p:txBody>
          <a:bodyPr rtlCol="0"/>
          <a:lstStyle>
            <a:lvl1pPr marL="0" indent="0">
              <a:lnSpc>
                <a:spcPct val="10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3" name="Marcador de texto 10">
            <a:extLst>
              <a:ext uri="{FF2B5EF4-FFF2-40B4-BE49-F238E27FC236}">
                <a16:creationId xmlns:a16="http://schemas.microsoft.com/office/drawing/2014/main" id="{D7FBEF6F-7749-849E-36C5-CC056F30711F}"/>
              </a:ext>
            </a:extLst>
          </p:cNvPr>
          <p:cNvSpPr>
            <a:spLocks noGrp="1"/>
          </p:cNvSpPr>
          <p:nvPr>
            <p:ph type="body" sz="quarter" idx="14"/>
          </p:nvPr>
        </p:nvSpPr>
        <p:spPr>
          <a:xfrm>
            <a:off x="2322576" y="4443984"/>
            <a:ext cx="4828032" cy="490538"/>
          </a:xfrm>
        </p:spPr>
        <p:txBody>
          <a:bodyPr rtlCol="0"/>
          <a:lstStyle>
            <a:lvl1pPr marL="0" indent="0">
              <a:lnSpc>
                <a:spcPct val="10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4" name="Marcador de texto 13">
            <a:extLst>
              <a:ext uri="{FF2B5EF4-FFF2-40B4-BE49-F238E27FC236}">
                <a16:creationId xmlns:a16="http://schemas.microsoft.com/office/drawing/2014/main" id="{8A350182-DD59-73E2-C20A-4B5FE6715444}"/>
              </a:ext>
            </a:extLst>
          </p:cNvPr>
          <p:cNvSpPr>
            <a:spLocks noGrp="1"/>
          </p:cNvSpPr>
          <p:nvPr>
            <p:ph type="body" sz="quarter" idx="15"/>
          </p:nvPr>
        </p:nvSpPr>
        <p:spPr>
          <a:xfrm>
            <a:off x="2020824" y="3401568"/>
            <a:ext cx="8379220" cy="975260"/>
          </a:xfrm>
        </p:spPr>
        <p:txBody>
          <a:bodyPr numCol="2" spcCol="91440"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p:txBody>
      </p:sp>
      <p:sp>
        <p:nvSpPr>
          <p:cNvPr id="15" name="Marcador de texto 13">
            <a:extLst>
              <a:ext uri="{FF2B5EF4-FFF2-40B4-BE49-F238E27FC236}">
                <a16:creationId xmlns:a16="http://schemas.microsoft.com/office/drawing/2014/main" id="{5E14A588-A920-9AE0-A268-A008EAF6FCBA}"/>
              </a:ext>
            </a:extLst>
          </p:cNvPr>
          <p:cNvSpPr>
            <a:spLocks noGrp="1"/>
          </p:cNvSpPr>
          <p:nvPr>
            <p:ph type="body" sz="quarter" idx="16"/>
          </p:nvPr>
        </p:nvSpPr>
        <p:spPr>
          <a:xfrm>
            <a:off x="2020824" y="4901184"/>
            <a:ext cx="8379220" cy="975260"/>
          </a:xfrm>
        </p:spPr>
        <p:txBody>
          <a:bodyPr numCol="2" spcCol="91440"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p:txBody>
      </p:sp>
    </p:spTree>
    <p:extLst>
      <p:ext uri="{BB962C8B-B14F-4D97-AF65-F5344CB8AC3E}">
        <p14:creationId xmlns:p14="http://schemas.microsoft.com/office/powerpoint/2010/main" val="178902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res contenidos">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6" name="Marcador de pie de página 5">
            <a:extLst>
              <a:ext uri="{FF2B5EF4-FFF2-40B4-BE49-F238E27FC236}">
                <a16:creationId xmlns:a16="http://schemas.microsoft.com/office/drawing/2014/main" id="{DACF6E0F-D722-BAD9-C6AD-9A11DAE47EC0}"/>
              </a:ext>
            </a:extLst>
          </p:cNvPr>
          <p:cNvSpPr>
            <a:spLocks noGrp="1"/>
          </p:cNvSpPr>
          <p:nvPr>
            <p:ph type="ftr" sz="quarter" idx="11"/>
          </p:nvPr>
        </p:nvSpPr>
        <p:spPr/>
        <p:txBody>
          <a:bodyPr rtlCol="0"/>
          <a:lstStyle>
            <a:defPPr>
              <a:defRPr lang="es-ES"/>
            </a:defPPr>
          </a:lstStyle>
          <a:p>
            <a:pPr rtl="0"/>
            <a:r>
              <a:rPr lang="es-ES"/>
              <a:t>Título de la presentación</a:t>
            </a:r>
          </a:p>
        </p:txBody>
      </p:sp>
      <p:sp>
        <p:nvSpPr>
          <p:cNvPr id="7" name="Marcador de número de diapositiva 6">
            <a:extLst>
              <a:ext uri="{FF2B5EF4-FFF2-40B4-BE49-F238E27FC236}">
                <a16:creationId xmlns:a16="http://schemas.microsoft.com/office/drawing/2014/main" id="{61160B7A-B490-F67E-2740-38CA3A987691}"/>
              </a:ext>
            </a:extLst>
          </p:cNvPr>
          <p:cNvSpPr>
            <a:spLocks noGrp="1"/>
          </p:cNvSpPr>
          <p:nvPr>
            <p:ph type="sldNum" sz="quarter" idx="12"/>
          </p:nvPr>
        </p:nvSpPr>
        <p:spPr/>
        <p:txBody>
          <a:bodyPr rtlCol="0"/>
          <a:lstStyle>
            <a:defPPr>
              <a:defRPr lang="es-ES"/>
            </a:defPPr>
          </a:lstStyle>
          <a:p>
            <a:pPr rtl="0"/>
            <a:fld id="{5BFCF61C-3B18-4C03-8326-CC3B32D710C9}" type="slidenum">
              <a:rPr lang="es-ES" noProof="0" smtClean="0"/>
              <a:t>‹Nº›</a:t>
            </a:fld>
            <a:endParaRPr lang="es-ES" noProof="0"/>
          </a:p>
        </p:txBody>
      </p:sp>
      <p:sp>
        <p:nvSpPr>
          <p:cNvPr id="8" name="Título 1">
            <a:extLst>
              <a:ext uri="{FF2B5EF4-FFF2-40B4-BE49-F238E27FC236}">
                <a16:creationId xmlns:a16="http://schemas.microsoft.com/office/drawing/2014/main" id="{814A6C9A-83F0-5E94-8A5B-89CB08282C38}"/>
              </a:ext>
            </a:extLst>
          </p:cNvPr>
          <p:cNvSpPr>
            <a:spLocks noGrp="1"/>
          </p:cNvSpPr>
          <p:nvPr>
            <p:ph type="title"/>
          </p:nvPr>
        </p:nvSpPr>
        <p:spPr>
          <a:xfrm>
            <a:off x="603504" y="1463040"/>
            <a:ext cx="10871708" cy="704088"/>
          </a:xfrm>
        </p:spPr>
        <p:txBody>
          <a:bodyPr rtlCol="0"/>
          <a:lstStyle>
            <a:lvl1pPr>
              <a:defRPr lang="es-ES" sz="5000"/>
            </a:lvl1pPr>
          </a:lstStyle>
          <a:p>
            <a:pPr rtl="0"/>
            <a:r>
              <a:rPr lang="es-ES"/>
              <a:t>Haga clic para modificar el estilo de título del patrón</a:t>
            </a:r>
            <a:endParaRPr lang="es-ES" dirty="0"/>
          </a:p>
        </p:txBody>
      </p:sp>
      <p:sp>
        <p:nvSpPr>
          <p:cNvPr id="12" name="Marcador de texto 10">
            <a:extLst>
              <a:ext uri="{FF2B5EF4-FFF2-40B4-BE49-F238E27FC236}">
                <a16:creationId xmlns:a16="http://schemas.microsoft.com/office/drawing/2014/main" id="{F8F78388-68BC-0124-C243-36D5B5DC78E6}"/>
              </a:ext>
            </a:extLst>
          </p:cNvPr>
          <p:cNvSpPr>
            <a:spLocks noGrp="1"/>
          </p:cNvSpPr>
          <p:nvPr>
            <p:ph type="body" sz="quarter" idx="13"/>
          </p:nvPr>
        </p:nvSpPr>
        <p:spPr>
          <a:xfrm>
            <a:off x="649224" y="2980944"/>
            <a:ext cx="3282696" cy="1106424"/>
          </a:xfrm>
        </p:spPr>
        <p:txBody>
          <a:bodyPr rtlCol="0"/>
          <a:lstStyle>
            <a:lvl1pPr marL="0" indent="0">
              <a:lnSpc>
                <a:spcPct val="10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a:t>Haga clic para modificar los estilos de texto del patrón</a:t>
            </a:r>
          </a:p>
        </p:txBody>
      </p:sp>
      <p:sp>
        <p:nvSpPr>
          <p:cNvPr id="13" name="Marcador de texto 10">
            <a:extLst>
              <a:ext uri="{FF2B5EF4-FFF2-40B4-BE49-F238E27FC236}">
                <a16:creationId xmlns:a16="http://schemas.microsoft.com/office/drawing/2014/main" id="{D7FBEF6F-7749-849E-36C5-CC056F30711F}"/>
              </a:ext>
            </a:extLst>
          </p:cNvPr>
          <p:cNvSpPr>
            <a:spLocks noGrp="1"/>
          </p:cNvSpPr>
          <p:nvPr>
            <p:ph type="body" sz="quarter" idx="14"/>
          </p:nvPr>
        </p:nvSpPr>
        <p:spPr>
          <a:xfrm>
            <a:off x="4334256" y="2980944"/>
            <a:ext cx="3282696" cy="1106424"/>
          </a:xfrm>
        </p:spPr>
        <p:txBody>
          <a:bodyPr rtlCol="0"/>
          <a:lstStyle>
            <a:lvl1pPr marL="0" indent="0">
              <a:lnSpc>
                <a:spcPct val="10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a:t>Haga clic para modificar los estilos de texto del patrón</a:t>
            </a:r>
          </a:p>
        </p:txBody>
      </p:sp>
      <p:sp>
        <p:nvSpPr>
          <p:cNvPr id="14" name="Marcador de texto 13">
            <a:extLst>
              <a:ext uri="{FF2B5EF4-FFF2-40B4-BE49-F238E27FC236}">
                <a16:creationId xmlns:a16="http://schemas.microsoft.com/office/drawing/2014/main" id="{8A350182-DD59-73E2-C20A-4B5FE6715444}"/>
              </a:ext>
            </a:extLst>
          </p:cNvPr>
          <p:cNvSpPr>
            <a:spLocks noGrp="1"/>
          </p:cNvSpPr>
          <p:nvPr>
            <p:ph type="body" sz="quarter" idx="15"/>
          </p:nvPr>
        </p:nvSpPr>
        <p:spPr>
          <a:xfrm>
            <a:off x="365760" y="4114800"/>
            <a:ext cx="3282696" cy="975260"/>
          </a:xfrm>
        </p:spPr>
        <p:txBody>
          <a:bodyPr numCol="1" spcCol="91440"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dirty="0"/>
              <a:t>Haga clic para modificar los estilos de texto del patrón</a:t>
            </a:r>
          </a:p>
          <a:p>
            <a:pPr lvl="1" rtl="0"/>
            <a:r>
              <a:rPr lang="es-ES" dirty="0"/>
              <a:t>Segundo nivel</a:t>
            </a:r>
          </a:p>
          <a:p>
            <a:pPr lvl="2" rtl="0"/>
            <a:r>
              <a:rPr lang="es-ES" dirty="0"/>
              <a:t>Tercer nivel</a:t>
            </a:r>
          </a:p>
          <a:p>
            <a:pPr lvl="3" rtl="0"/>
            <a:r>
              <a:rPr lang="es-ES" dirty="0"/>
              <a:t>Cuarto nivel</a:t>
            </a:r>
          </a:p>
        </p:txBody>
      </p:sp>
      <p:sp>
        <p:nvSpPr>
          <p:cNvPr id="15" name="Marcador de texto 13">
            <a:extLst>
              <a:ext uri="{FF2B5EF4-FFF2-40B4-BE49-F238E27FC236}">
                <a16:creationId xmlns:a16="http://schemas.microsoft.com/office/drawing/2014/main" id="{5E14A588-A920-9AE0-A268-A008EAF6FCBA}"/>
              </a:ext>
            </a:extLst>
          </p:cNvPr>
          <p:cNvSpPr>
            <a:spLocks noGrp="1"/>
          </p:cNvSpPr>
          <p:nvPr>
            <p:ph type="body" sz="quarter" idx="16"/>
          </p:nvPr>
        </p:nvSpPr>
        <p:spPr>
          <a:xfrm>
            <a:off x="4005072" y="4114800"/>
            <a:ext cx="3282696" cy="975260"/>
          </a:xfrm>
        </p:spPr>
        <p:txBody>
          <a:bodyPr numCol="1" spcCol="91440"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p:txBody>
      </p:sp>
      <p:grpSp>
        <p:nvGrpSpPr>
          <p:cNvPr id="16" name="Grupo 15">
            <a:extLst>
              <a:ext uri="{FF2B5EF4-FFF2-40B4-BE49-F238E27FC236}">
                <a16:creationId xmlns:a16="http://schemas.microsoft.com/office/drawing/2014/main" id="{B8221A12-8B19-605A-2244-2D732269C955}"/>
              </a:ext>
            </a:extLst>
          </p:cNvPr>
          <p:cNvGrpSpPr/>
          <p:nvPr userDrawn="1"/>
        </p:nvGrpSpPr>
        <p:grpSpPr>
          <a:xfrm>
            <a:off x="716788" y="2527173"/>
            <a:ext cx="10758424" cy="1564"/>
            <a:chOff x="2792270" y="5541172"/>
            <a:chExt cx="11391900" cy="158"/>
          </a:xfrm>
        </p:grpSpPr>
        <p:cxnSp>
          <p:nvCxnSpPr>
            <p:cNvPr id="17" name="Conector recto 16">
              <a:extLst>
                <a:ext uri="{FF2B5EF4-FFF2-40B4-BE49-F238E27FC236}">
                  <a16:creationId xmlns:a16="http://schemas.microsoft.com/office/drawing/2014/main" id="{A86C500B-5A93-298F-7CEF-ED445452E460}"/>
                </a:ext>
              </a:extLst>
            </p:cNvPr>
            <p:cNvCxnSpPr>
              <a:cxnSpLocks/>
            </p:cNvCxnSpPr>
            <p:nvPr/>
          </p:nvCxnSpPr>
          <p:spPr>
            <a:xfrm>
              <a:off x="2792270" y="5541172"/>
              <a:ext cx="6760464" cy="0"/>
            </a:xfrm>
            <a:prstGeom prst="line">
              <a:avLst/>
            </a:prstGeom>
            <a:ln w="571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8" name="Conector recto 17">
              <a:extLst>
                <a:ext uri="{FF2B5EF4-FFF2-40B4-BE49-F238E27FC236}">
                  <a16:creationId xmlns:a16="http://schemas.microsoft.com/office/drawing/2014/main" id="{D7A559BC-EF4A-29D4-CF56-6425516A5D91}"/>
                </a:ext>
              </a:extLst>
            </p:cNvPr>
            <p:cNvCxnSpPr>
              <a:cxnSpLocks/>
            </p:cNvCxnSpPr>
            <p:nvPr/>
          </p:nvCxnSpPr>
          <p:spPr>
            <a:xfrm>
              <a:off x="9552734" y="5541330"/>
              <a:ext cx="4631436"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19" name="Marcador de texto 10">
            <a:extLst>
              <a:ext uri="{FF2B5EF4-FFF2-40B4-BE49-F238E27FC236}">
                <a16:creationId xmlns:a16="http://schemas.microsoft.com/office/drawing/2014/main" id="{D2D34186-8505-57AE-F518-0C83BF1C06C9}"/>
              </a:ext>
            </a:extLst>
          </p:cNvPr>
          <p:cNvSpPr>
            <a:spLocks noGrp="1"/>
          </p:cNvSpPr>
          <p:nvPr>
            <p:ph type="body" sz="quarter" idx="17"/>
          </p:nvPr>
        </p:nvSpPr>
        <p:spPr>
          <a:xfrm>
            <a:off x="8266176" y="2980944"/>
            <a:ext cx="3282696" cy="1106424"/>
          </a:xfrm>
        </p:spPr>
        <p:txBody>
          <a:bodyPr rtlCol="0"/>
          <a:lstStyle>
            <a:lvl1pPr marL="0" indent="0">
              <a:lnSpc>
                <a:spcPct val="10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a:t>Haga clic para modificar los estilos de texto del patrón</a:t>
            </a:r>
          </a:p>
        </p:txBody>
      </p:sp>
      <p:sp>
        <p:nvSpPr>
          <p:cNvPr id="20" name="Marcador de texto 13">
            <a:extLst>
              <a:ext uri="{FF2B5EF4-FFF2-40B4-BE49-F238E27FC236}">
                <a16:creationId xmlns:a16="http://schemas.microsoft.com/office/drawing/2014/main" id="{ABE767DA-9D93-94AD-D34D-2B8A51A76645}"/>
              </a:ext>
            </a:extLst>
          </p:cNvPr>
          <p:cNvSpPr>
            <a:spLocks noGrp="1"/>
          </p:cNvSpPr>
          <p:nvPr>
            <p:ph type="body" sz="quarter" idx="18"/>
          </p:nvPr>
        </p:nvSpPr>
        <p:spPr>
          <a:xfrm>
            <a:off x="7973568" y="4114800"/>
            <a:ext cx="3282696" cy="975260"/>
          </a:xfrm>
        </p:spPr>
        <p:txBody>
          <a:bodyPr numCol="1" spcCol="91440"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p:txBody>
      </p:sp>
    </p:spTree>
    <p:extLst>
      <p:ext uri="{BB962C8B-B14F-4D97-AF65-F5344CB8AC3E}">
        <p14:creationId xmlns:p14="http://schemas.microsoft.com/office/powerpoint/2010/main" val="3181475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racias">
    <p:bg>
      <p:bgPr>
        <a:solidFill>
          <a:schemeClr val="accent6"/>
        </a:solidFill>
        <a:effectLst/>
      </p:bgPr>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5AE86B75-C16C-C033-D27D-FF84EFB71131}"/>
              </a:ext>
            </a:extLst>
          </p:cNvPr>
          <p:cNvSpPr/>
          <p:nvPr userDrawn="1"/>
        </p:nvSpPr>
        <p:spPr>
          <a:xfrm>
            <a:off x="0" y="0"/>
            <a:ext cx="100203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2" name="Título 1">
            <a:extLst>
              <a:ext uri="{FF2B5EF4-FFF2-40B4-BE49-F238E27FC236}">
                <a16:creationId xmlns:a16="http://schemas.microsoft.com/office/drawing/2014/main" id="{CE31443F-EAC2-06D1-A3D1-D73510EAF2A3}"/>
              </a:ext>
            </a:extLst>
          </p:cNvPr>
          <p:cNvSpPr>
            <a:spLocks noGrp="1"/>
          </p:cNvSpPr>
          <p:nvPr>
            <p:ph type="title"/>
          </p:nvPr>
        </p:nvSpPr>
        <p:spPr>
          <a:xfrm>
            <a:off x="2313432" y="1426464"/>
            <a:ext cx="6675120" cy="1702816"/>
          </a:xfrm>
        </p:spPr>
        <p:txBody>
          <a:bodyPr rtlCol="0" anchor="t"/>
          <a:lstStyle>
            <a:lvl1pPr>
              <a:lnSpc>
                <a:spcPct val="80000"/>
              </a:lnSpc>
              <a:defRPr lang="es-ES" sz="7200" cap="all" baseline="0">
                <a:solidFill>
                  <a:schemeClr val="bg1"/>
                </a:solidFill>
              </a:defRPr>
            </a:lvl1pPr>
          </a:lstStyle>
          <a:p>
            <a:pPr rtl="0"/>
            <a:r>
              <a:rPr lang="es-ES"/>
              <a:t>Haga clic para modificar el estilo de título del patrón</a:t>
            </a:r>
          </a:p>
        </p:txBody>
      </p:sp>
      <p:grpSp>
        <p:nvGrpSpPr>
          <p:cNvPr id="7" name="Grupo 6">
            <a:extLst>
              <a:ext uri="{FF2B5EF4-FFF2-40B4-BE49-F238E27FC236}">
                <a16:creationId xmlns:a16="http://schemas.microsoft.com/office/drawing/2014/main" id="{D80535FC-1B0E-C4EB-FE55-190522219FEA}"/>
              </a:ext>
            </a:extLst>
          </p:cNvPr>
          <p:cNvGrpSpPr/>
          <p:nvPr userDrawn="1"/>
        </p:nvGrpSpPr>
        <p:grpSpPr>
          <a:xfrm>
            <a:off x="3979533" y="5799270"/>
            <a:ext cx="8212467" cy="0"/>
            <a:chOff x="3733800" y="5537385"/>
            <a:chExt cx="8212467" cy="0"/>
          </a:xfrm>
        </p:grpSpPr>
        <p:cxnSp>
          <p:nvCxnSpPr>
            <p:cNvPr id="8" name="Conector recto 7">
              <a:extLst>
                <a:ext uri="{FF2B5EF4-FFF2-40B4-BE49-F238E27FC236}">
                  <a16:creationId xmlns:a16="http://schemas.microsoft.com/office/drawing/2014/main" id="{9CA6B206-18E0-06D2-958F-E859A1428A57}"/>
                </a:ext>
              </a:extLst>
            </p:cNvPr>
            <p:cNvCxnSpPr>
              <a:cxnSpLocks/>
            </p:cNvCxnSpPr>
            <p:nvPr/>
          </p:nvCxnSpPr>
          <p:spPr>
            <a:xfrm>
              <a:off x="3733800" y="5537385"/>
              <a:ext cx="6054153"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Conector recto 8">
              <a:extLst>
                <a:ext uri="{FF2B5EF4-FFF2-40B4-BE49-F238E27FC236}">
                  <a16:creationId xmlns:a16="http://schemas.microsoft.com/office/drawing/2014/main" id="{0447EEA7-F856-F6C0-18DD-5D37FD51D45B}"/>
                </a:ext>
              </a:extLst>
            </p:cNvPr>
            <p:cNvCxnSpPr>
              <a:cxnSpLocks/>
            </p:cNvCxnSpPr>
            <p:nvPr/>
          </p:nvCxnSpPr>
          <p:spPr>
            <a:xfrm>
              <a:off x="9774567" y="5537385"/>
              <a:ext cx="2171700"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11" name="Marcador de texto 10">
            <a:extLst>
              <a:ext uri="{FF2B5EF4-FFF2-40B4-BE49-F238E27FC236}">
                <a16:creationId xmlns:a16="http://schemas.microsoft.com/office/drawing/2014/main" id="{A9C909AE-4D54-F197-103E-29E9C2597F56}"/>
              </a:ext>
            </a:extLst>
          </p:cNvPr>
          <p:cNvSpPr>
            <a:spLocks noGrp="1"/>
          </p:cNvSpPr>
          <p:nvPr>
            <p:ph type="body" sz="quarter" idx="10"/>
          </p:nvPr>
        </p:nvSpPr>
        <p:spPr>
          <a:xfrm>
            <a:off x="3877056" y="3383280"/>
            <a:ext cx="4754880" cy="2057400"/>
          </a:xfrm>
        </p:spPr>
        <p:txBody>
          <a:bodyPr rtlCol="0"/>
          <a:lstStyle>
            <a:lvl1pPr marL="0" indent="0">
              <a:lnSpc>
                <a:spcPct val="150000"/>
              </a:lnSpc>
              <a:spcBef>
                <a:spcPts val="0"/>
              </a:spcBef>
              <a:buNone/>
              <a:defRPr lang="es-ES" sz="2200" b="1">
                <a:solidFill>
                  <a:schemeClr val="bg1"/>
                </a:solidFill>
              </a:defRPr>
            </a:lvl1pPr>
            <a:lvl2pPr marL="0" indent="0">
              <a:lnSpc>
                <a:spcPct val="150000"/>
              </a:lnSpc>
              <a:spcBef>
                <a:spcPts val="0"/>
              </a:spcBef>
              <a:buNone/>
              <a:defRPr lang="es-ES" sz="2200">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a:t>Haga clic para modificar los estilos de texto del patrón</a:t>
            </a:r>
          </a:p>
          <a:p>
            <a:pPr lvl="1" rtl="0"/>
            <a:r>
              <a:rPr lang="es-ES"/>
              <a:t>Segundo nivel</a:t>
            </a:r>
          </a:p>
        </p:txBody>
      </p:sp>
    </p:spTree>
    <p:extLst>
      <p:ext uri="{BB962C8B-B14F-4D97-AF65-F5344CB8AC3E}">
        <p14:creationId xmlns:p14="http://schemas.microsoft.com/office/powerpoint/2010/main" val="15259683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lo el título">
    <p:spTree>
      <p:nvGrpSpPr>
        <p:cNvPr id="1" name=""/>
        <p:cNvGrpSpPr/>
        <p:nvPr/>
      </p:nvGrpSpPr>
      <p:grpSpPr>
        <a:xfrm>
          <a:off x="0" y="0"/>
          <a:ext cx="0" cy="0"/>
          <a:chOff x="0" y="0"/>
          <a:chExt cx="0" cy="0"/>
        </a:xfrm>
      </p:grpSpPr>
      <p:sp>
        <p:nvSpPr>
          <p:cNvPr id="3" name="Marcador de fecha 2">
            <a:extLst>
              <a:ext uri="{FF2B5EF4-FFF2-40B4-BE49-F238E27FC236}">
                <a16:creationId xmlns:a16="http://schemas.microsoft.com/office/drawing/2014/main" id="{E6C28C00-D101-DFF8-7E0A-1AEBF0DBE72B}"/>
              </a:ext>
            </a:extLst>
          </p:cNvPr>
          <p:cNvSpPr>
            <a:spLocks noGrp="1"/>
          </p:cNvSpPr>
          <p:nvPr>
            <p:ph type="dt" sz="half" idx="10"/>
          </p:nvPr>
        </p:nvSpPr>
        <p:spPr/>
        <p:txBody>
          <a:bodyPr rtlCol="0"/>
          <a:lstStyle>
            <a:defPPr>
              <a:defRPr lang="es-ES"/>
            </a:defPPr>
          </a:lstStyle>
          <a:p>
            <a:pPr rtl="0"/>
            <a:endParaRPr lang="es-ES" noProof="0" dirty="0"/>
          </a:p>
        </p:txBody>
      </p:sp>
      <p:sp>
        <p:nvSpPr>
          <p:cNvPr id="4" name="Marcador de pie de página 3">
            <a:extLst>
              <a:ext uri="{FF2B5EF4-FFF2-40B4-BE49-F238E27FC236}">
                <a16:creationId xmlns:a16="http://schemas.microsoft.com/office/drawing/2014/main" id="{D74C5F1F-F8B7-6C5F-6A7F-5F8F6128A1C8}"/>
              </a:ext>
            </a:extLst>
          </p:cNvPr>
          <p:cNvSpPr>
            <a:spLocks noGrp="1"/>
          </p:cNvSpPr>
          <p:nvPr>
            <p:ph type="ftr" sz="quarter" idx="11"/>
          </p:nvPr>
        </p:nvSpPr>
        <p:spPr/>
        <p:txBody>
          <a:bodyPr rtlCol="0"/>
          <a:lstStyle>
            <a:defPPr>
              <a:defRPr lang="es-ES"/>
            </a:defPPr>
          </a:lstStyle>
          <a:p>
            <a:pPr rtl="0"/>
            <a:r>
              <a:rPr lang="es-ES"/>
              <a:t>Título de la presentación</a:t>
            </a:r>
          </a:p>
        </p:txBody>
      </p:sp>
      <p:sp>
        <p:nvSpPr>
          <p:cNvPr id="5" name="Marcador de número de diapositiva 4">
            <a:extLst>
              <a:ext uri="{FF2B5EF4-FFF2-40B4-BE49-F238E27FC236}">
                <a16:creationId xmlns:a16="http://schemas.microsoft.com/office/drawing/2014/main" id="{EFD9287E-E726-E0E6-2871-FE77159B5E01}"/>
              </a:ext>
            </a:extLst>
          </p:cNvPr>
          <p:cNvSpPr>
            <a:spLocks noGrp="1"/>
          </p:cNvSpPr>
          <p:nvPr>
            <p:ph type="sldNum" sz="quarter" idx="12"/>
          </p:nvPr>
        </p:nvSpPr>
        <p:spPr/>
        <p:txBody>
          <a:bodyPr rtlCol="0"/>
          <a:lstStyle>
            <a:defPPr>
              <a:defRPr lang="es-ES"/>
            </a:defPPr>
          </a:lstStyle>
          <a:p>
            <a:pPr rtl="0"/>
            <a:fld id="{5BFCF61C-3B18-4C03-8326-CC3B32D710C9}" type="slidenum">
              <a:rPr lang="es-ES" noProof="0" smtClean="0"/>
              <a:t>‹Nº›</a:t>
            </a:fld>
            <a:endParaRPr lang="es-ES" noProof="0"/>
          </a:p>
        </p:txBody>
      </p:sp>
      <p:sp>
        <p:nvSpPr>
          <p:cNvPr id="6" name="Título 5">
            <a:extLst>
              <a:ext uri="{FF2B5EF4-FFF2-40B4-BE49-F238E27FC236}">
                <a16:creationId xmlns:a16="http://schemas.microsoft.com/office/drawing/2014/main" id="{160592E8-155C-36FA-DA0A-52B23CE8AF5A}"/>
              </a:ext>
            </a:extLst>
          </p:cNvPr>
          <p:cNvSpPr>
            <a:spLocks noGrp="1"/>
          </p:cNvSpPr>
          <p:nvPr>
            <p:ph type="title"/>
          </p:nvPr>
        </p:nvSpPr>
        <p:spPr/>
        <p:txBody>
          <a:bodyPr rtlCol="0"/>
          <a:lstStyle>
            <a:defPPr>
              <a:defRPr lang="es-ES"/>
            </a:defPPr>
          </a:lstStyle>
          <a:p>
            <a:pPr rtl="0"/>
            <a:r>
              <a:rPr lang="es-ES"/>
              <a:t>Haga clic para modificar el estilo de título del patrón</a:t>
            </a:r>
          </a:p>
        </p:txBody>
      </p:sp>
    </p:spTree>
    <p:extLst>
      <p:ext uri="{BB962C8B-B14F-4D97-AF65-F5344CB8AC3E}">
        <p14:creationId xmlns:p14="http://schemas.microsoft.com/office/powerpoint/2010/main" val="3257633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964B432-06C2-E932-E96F-67CECC2E9658}"/>
              </a:ext>
            </a:extLst>
          </p:cNvPr>
          <p:cNvSpPr>
            <a:spLocks noGrp="1"/>
          </p:cNvSpPr>
          <p:nvPr>
            <p:ph type="dt" sz="half" idx="10"/>
          </p:nvPr>
        </p:nvSpPr>
        <p:spPr/>
        <p:txBody>
          <a:bodyPr rtlCol="0"/>
          <a:lstStyle>
            <a:defPPr>
              <a:defRPr lang="es-ES"/>
            </a:defPPr>
          </a:lstStyle>
          <a:p>
            <a:pPr rtl="0"/>
            <a:endParaRPr lang="es-ES" noProof="0" dirty="0"/>
          </a:p>
        </p:txBody>
      </p:sp>
      <p:sp>
        <p:nvSpPr>
          <p:cNvPr id="3" name="Marcador de pie de página 2">
            <a:extLst>
              <a:ext uri="{FF2B5EF4-FFF2-40B4-BE49-F238E27FC236}">
                <a16:creationId xmlns:a16="http://schemas.microsoft.com/office/drawing/2014/main" id="{7F1F3471-B7F6-01DB-D712-136C1626DFAE}"/>
              </a:ext>
            </a:extLst>
          </p:cNvPr>
          <p:cNvSpPr>
            <a:spLocks noGrp="1"/>
          </p:cNvSpPr>
          <p:nvPr>
            <p:ph type="ftr" sz="quarter" idx="11"/>
          </p:nvPr>
        </p:nvSpPr>
        <p:spPr/>
        <p:txBody>
          <a:bodyPr rtlCol="0"/>
          <a:lstStyle>
            <a:defPPr>
              <a:defRPr lang="es-ES"/>
            </a:defPPr>
          </a:lstStyle>
          <a:p>
            <a:pPr rtl="0"/>
            <a:r>
              <a:rPr lang="es-ES"/>
              <a:t>Título de la presentación</a:t>
            </a:r>
          </a:p>
        </p:txBody>
      </p:sp>
      <p:sp>
        <p:nvSpPr>
          <p:cNvPr id="4" name="Marcador de número de diapositiva 3">
            <a:extLst>
              <a:ext uri="{FF2B5EF4-FFF2-40B4-BE49-F238E27FC236}">
                <a16:creationId xmlns:a16="http://schemas.microsoft.com/office/drawing/2014/main" id="{32C05956-4CA5-988F-7C93-317A88D1202C}"/>
              </a:ext>
            </a:extLst>
          </p:cNvPr>
          <p:cNvSpPr>
            <a:spLocks noGrp="1"/>
          </p:cNvSpPr>
          <p:nvPr>
            <p:ph type="sldNum" sz="quarter" idx="12"/>
          </p:nvPr>
        </p:nvSpPr>
        <p:spPr/>
        <p:txBody>
          <a:bodyPr rtlCol="0"/>
          <a:lstStyle>
            <a:defPPr>
              <a:defRPr lang="es-ES"/>
            </a:defPPr>
          </a:lstStyle>
          <a:p>
            <a:pPr rtl="0"/>
            <a:fld id="{5BFCF61C-3B18-4C03-8326-CC3B32D710C9}" type="slidenum">
              <a:rPr lang="es-ES" noProof="0" smtClean="0"/>
              <a:t>‹Nº›</a:t>
            </a:fld>
            <a:endParaRPr lang="es-ES" noProof="0"/>
          </a:p>
        </p:txBody>
      </p:sp>
    </p:spTree>
    <p:extLst>
      <p:ext uri="{BB962C8B-B14F-4D97-AF65-F5344CB8AC3E}">
        <p14:creationId xmlns:p14="http://schemas.microsoft.com/office/powerpoint/2010/main" val="18561461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AB670E-478C-D301-FCE5-E83002469725}"/>
              </a:ext>
            </a:extLst>
          </p:cNvPr>
          <p:cNvSpPr>
            <a:spLocks noGrp="1"/>
          </p:cNvSpPr>
          <p:nvPr>
            <p:ph type="title"/>
          </p:nvPr>
        </p:nvSpPr>
        <p:spPr>
          <a:xfrm>
            <a:off x="839788" y="457200"/>
            <a:ext cx="3932237" cy="1600200"/>
          </a:xfrm>
        </p:spPr>
        <p:txBody>
          <a:bodyPr rtlCol="0" anchor="b"/>
          <a:lstStyle>
            <a:lvl1pPr>
              <a:defRPr lang="es-ES" sz="3200"/>
            </a:lvl1pPr>
          </a:lstStyle>
          <a:p>
            <a:pPr rtl="0"/>
            <a:r>
              <a:rPr lang="es-ES"/>
              <a:t>Haga clic para modificar el estilo de título del patrón</a:t>
            </a:r>
          </a:p>
        </p:txBody>
      </p:sp>
      <p:sp>
        <p:nvSpPr>
          <p:cNvPr id="3" name="Marcador de contenido 2">
            <a:extLst>
              <a:ext uri="{FF2B5EF4-FFF2-40B4-BE49-F238E27FC236}">
                <a16:creationId xmlns:a16="http://schemas.microsoft.com/office/drawing/2014/main" id="{283B16CD-30BD-156F-11B4-9CF89A064227}"/>
              </a:ext>
            </a:extLst>
          </p:cNvPr>
          <p:cNvSpPr>
            <a:spLocks noGrp="1"/>
          </p:cNvSpPr>
          <p:nvPr>
            <p:ph idx="1"/>
          </p:nvPr>
        </p:nvSpPr>
        <p:spPr>
          <a:xfrm>
            <a:off x="5183188" y="987425"/>
            <a:ext cx="6172200" cy="4873625"/>
          </a:xfrm>
        </p:spPr>
        <p:txBody>
          <a:bodyPr rtlCol="0"/>
          <a:lstStyle>
            <a:lvl1pPr>
              <a:defRPr lang="es-ES" sz="3200"/>
            </a:lvl1pPr>
            <a:lvl2pPr>
              <a:defRPr lang="es-ES" sz="2800"/>
            </a:lvl2pPr>
            <a:lvl3pPr>
              <a:defRPr lang="es-ES" sz="2400"/>
            </a:lvl3pPr>
            <a:lvl4pPr>
              <a:defRPr lang="es-ES" sz="2000"/>
            </a:lvl4pPr>
            <a:lvl5pPr>
              <a:defRPr lang="es-ES" sz="2000"/>
            </a:lvl5pPr>
            <a:lvl6pPr>
              <a:defRPr lang="es-ES" sz="2000"/>
            </a:lvl6pPr>
            <a:lvl7pPr>
              <a:defRPr lang="es-ES" sz="2000"/>
            </a:lvl7pPr>
            <a:lvl8pPr>
              <a:defRPr lang="es-ES" sz="2000"/>
            </a:lvl8pPr>
            <a:lvl9pPr>
              <a:defRPr lang="es-ES" sz="200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p>
        </p:txBody>
      </p:sp>
      <p:sp>
        <p:nvSpPr>
          <p:cNvPr id="4" name="Marcador de texto 3">
            <a:extLst>
              <a:ext uri="{FF2B5EF4-FFF2-40B4-BE49-F238E27FC236}">
                <a16:creationId xmlns:a16="http://schemas.microsoft.com/office/drawing/2014/main" id="{0E3C54B0-9878-1911-8DE9-EC464D2027EF}"/>
              </a:ext>
            </a:extLst>
          </p:cNvPr>
          <p:cNvSpPr>
            <a:spLocks noGrp="1"/>
          </p:cNvSpPr>
          <p:nvPr>
            <p:ph type="body" sz="half" idx="2"/>
          </p:nvPr>
        </p:nvSpPr>
        <p:spPr>
          <a:xfrm>
            <a:off x="839788" y="2057400"/>
            <a:ext cx="3932237" cy="3811588"/>
          </a:xfrm>
        </p:spPr>
        <p:txBody>
          <a:bodyPr rtlCol="0"/>
          <a:lstStyle>
            <a:lvl1pPr marL="0" indent="0">
              <a:buNone/>
              <a:defRPr lang="es-ES" sz="1600"/>
            </a:lvl1pPr>
            <a:lvl2pPr marL="457200" indent="0">
              <a:buNone/>
              <a:defRPr lang="es-ES" sz="1400"/>
            </a:lvl2pPr>
            <a:lvl3pPr marL="914400" indent="0">
              <a:buNone/>
              <a:defRPr lang="es-ES" sz="1200"/>
            </a:lvl3pPr>
            <a:lvl4pPr marL="1371600" indent="0">
              <a:buNone/>
              <a:defRPr lang="es-ES" sz="1000"/>
            </a:lvl4pPr>
            <a:lvl5pPr marL="1828800" indent="0">
              <a:buNone/>
              <a:defRPr lang="es-ES" sz="1000"/>
            </a:lvl5pPr>
            <a:lvl6pPr marL="2286000" indent="0">
              <a:buNone/>
              <a:defRPr lang="es-ES" sz="1000"/>
            </a:lvl6pPr>
            <a:lvl7pPr marL="2743200" indent="0">
              <a:buNone/>
              <a:defRPr lang="es-ES" sz="1000"/>
            </a:lvl7pPr>
            <a:lvl8pPr marL="3200400" indent="0">
              <a:buNone/>
              <a:defRPr lang="es-ES" sz="1000"/>
            </a:lvl8pPr>
            <a:lvl9pPr marL="3657600" indent="0">
              <a:buNone/>
              <a:defRPr lang="es-ES" sz="1000"/>
            </a:lvl9pPr>
          </a:lstStyle>
          <a:p>
            <a:pPr lvl="0" rtl="0"/>
            <a:r>
              <a:rPr lang="es-ES"/>
              <a:t>Haga clic para modificar los estilos de texto del patrón</a:t>
            </a:r>
          </a:p>
        </p:txBody>
      </p:sp>
      <p:sp>
        <p:nvSpPr>
          <p:cNvPr id="5" name="Marcador de fecha 4">
            <a:extLst>
              <a:ext uri="{FF2B5EF4-FFF2-40B4-BE49-F238E27FC236}">
                <a16:creationId xmlns:a16="http://schemas.microsoft.com/office/drawing/2014/main" id="{3C6493B1-79A4-1FA9-B462-853856DE870E}"/>
              </a:ext>
            </a:extLst>
          </p:cNvPr>
          <p:cNvSpPr>
            <a:spLocks noGrp="1"/>
          </p:cNvSpPr>
          <p:nvPr>
            <p:ph type="dt" sz="half" idx="10"/>
          </p:nvPr>
        </p:nvSpPr>
        <p:spPr/>
        <p:txBody>
          <a:bodyPr rtlCol="0"/>
          <a:lstStyle>
            <a:defPPr>
              <a:defRPr lang="es-ES"/>
            </a:defPPr>
          </a:lstStyle>
          <a:p>
            <a:pPr rtl="0"/>
            <a:endParaRPr lang="es-ES" noProof="0" dirty="0"/>
          </a:p>
        </p:txBody>
      </p:sp>
      <p:sp>
        <p:nvSpPr>
          <p:cNvPr id="6" name="Marcador de pie de página 5">
            <a:extLst>
              <a:ext uri="{FF2B5EF4-FFF2-40B4-BE49-F238E27FC236}">
                <a16:creationId xmlns:a16="http://schemas.microsoft.com/office/drawing/2014/main" id="{A697EEE8-8F1E-8F14-E2ED-333A1FF24725}"/>
              </a:ext>
            </a:extLst>
          </p:cNvPr>
          <p:cNvSpPr>
            <a:spLocks noGrp="1"/>
          </p:cNvSpPr>
          <p:nvPr>
            <p:ph type="ftr" sz="quarter" idx="11"/>
          </p:nvPr>
        </p:nvSpPr>
        <p:spPr/>
        <p:txBody>
          <a:bodyPr rtlCol="0"/>
          <a:lstStyle>
            <a:defPPr>
              <a:defRPr lang="es-ES"/>
            </a:defPPr>
          </a:lstStyle>
          <a:p>
            <a:pPr rtl="0"/>
            <a:r>
              <a:rPr lang="es-ES"/>
              <a:t>Título de la presentación</a:t>
            </a:r>
          </a:p>
        </p:txBody>
      </p:sp>
      <p:sp>
        <p:nvSpPr>
          <p:cNvPr id="7" name="Marcador de número de diapositiva 6">
            <a:extLst>
              <a:ext uri="{FF2B5EF4-FFF2-40B4-BE49-F238E27FC236}">
                <a16:creationId xmlns:a16="http://schemas.microsoft.com/office/drawing/2014/main" id="{B9DFABEB-B6B7-2591-AE85-265A3F873192}"/>
              </a:ext>
            </a:extLst>
          </p:cNvPr>
          <p:cNvSpPr>
            <a:spLocks noGrp="1"/>
          </p:cNvSpPr>
          <p:nvPr>
            <p:ph type="sldNum" sz="quarter" idx="12"/>
          </p:nvPr>
        </p:nvSpPr>
        <p:spPr/>
        <p:txBody>
          <a:bodyPr rtlCol="0"/>
          <a:lstStyle>
            <a:defPPr>
              <a:defRPr lang="es-ES"/>
            </a:defPPr>
          </a:lstStyle>
          <a:p>
            <a:pPr rtl="0"/>
            <a:fld id="{5BFCF61C-3B18-4C03-8326-CC3B32D710C9}" type="slidenum">
              <a:rPr lang="es-ES" noProof="0" smtClean="0"/>
              <a:t>‹Nº›</a:t>
            </a:fld>
            <a:endParaRPr lang="es-ES" noProof="0"/>
          </a:p>
        </p:txBody>
      </p:sp>
    </p:spTree>
    <p:extLst>
      <p:ext uri="{BB962C8B-B14F-4D97-AF65-F5344CB8AC3E}">
        <p14:creationId xmlns:p14="http://schemas.microsoft.com/office/powerpoint/2010/main" val="20623095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E52A6A-C17E-2616-3199-C8D78E7EE7EC}"/>
              </a:ext>
            </a:extLst>
          </p:cNvPr>
          <p:cNvSpPr>
            <a:spLocks noGrp="1"/>
          </p:cNvSpPr>
          <p:nvPr>
            <p:ph type="title"/>
          </p:nvPr>
        </p:nvSpPr>
        <p:spPr>
          <a:xfrm>
            <a:off x="839788" y="457200"/>
            <a:ext cx="3932237" cy="1600200"/>
          </a:xfrm>
        </p:spPr>
        <p:txBody>
          <a:bodyPr rtlCol="0" anchor="b"/>
          <a:lstStyle>
            <a:lvl1pPr>
              <a:defRPr lang="es-ES" sz="3200"/>
            </a:lvl1pPr>
          </a:lstStyle>
          <a:p>
            <a:pPr rtl="0"/>
            <a:r>
              <a:rPr lang="es-ES" noProof="0"/>
              <a:t>Haga clic para modificar el estilo de título del patrón</a:t>
            </a:r>
          </a:p>
        </p:txBody>
      </p:sp>
      <p:sp>
        <p:nvSpPr>
          <p:cNvPr id="3" name="Marcador de posición de imagen 2">
            <a:extLst>
              <a:ext uri="{FF2B5EF4-FFF2-40B4-BE49-F238E27FC236}">
                <a16:creationId xmlns:a16="http://schemas.microsoft.com/office/drawing/2014/main" id="{37705714-E101-08DD-6A13-D561A3EC2C8F}"/>
              </a:ext>
            </a:extLst>
          </p:cNvPr>
          <p:cNvSpPr>
            <a:spLocks noGrp="1"/>
          </p:cNvSpPr>
          <p:nvPr>
            <p:ph type="pic" idx="1"/>
          </p:nvPr>
        </p:nvSpPr>
        <p:spPr>
          <a:xfrm>
            <a:off x="5183188" y="987425"/>
            <a:ext cx="6172200" cy="4873625"/>
          </a:xfrm>
        </p:spPr>
        <p:txBody>
          <a:bodyPr rtlCol="0"/>
          <a:lstStyle>
            <a:lvl1pPr marL="0" indent="0">
              <a:buNone/>
              <a:defRPr lang="es-ES" sz="3200"/>
            </a:lvl1pPr>
            <a:lvl2pPr marL="457200" indent="0">
              <a:buNone/>
              <a:defRPr lang="es-ES" sz="2800"/>
            </a:lvl2pPr>
            <a:lvl3pPr marL="914400" indent="0">
              <a:buNone/>
              <a:defRPr lang="es-ES" sz="2400"/>
            </a:lvl3pPr>
            <a:lvl4pPr marL="1371600" indent="0">
              <a:buNone/>
              <a:defRPr lang="es-ES" sz="2000"/>
            </a:lvl4pPr>
            <a:lvl5pPr marL="1828800" indent="0">
              <a:buNone/>
              <a:defRPr lang="es-ES" sz="2000"/>
            </a:lvl5pPr>
            <a:lvl6pPr marL="2286000" indent="0">
              <a:buNone/>
              <a:defRPr lang="es-ES" sz="2000"/>
            </a:lvl6pPr>
            <a:lvl7pPr marL="2743200" indent="0">
              <a:buNone/>
              <a:defRPr lang="es-ES" sz="2000"/>
            </a:lvl7pPr>
            <a:lvl8pPr marL="3200400" indent="0">
              <a:buNone/>
              <a:defRPr lang="es-ES" sz="2000"/>
            </a:lvl8pPr>
            <a:lvl9pPr marL="3657600" indent="0">
              <a:buNone/>
              <a:defRPr lang="es-ES" sz="2000"/>
            </a:lvl9pPr>
          </a:lstStyle>
          <a:p>
            <a:pPr rtl="0"/>
            <a:endParaRPr lang="es-ES" noProof="0"/>
          </a:p>
        </p:txBody>
      </p:sp>
      <p:sp>
        <p:nvSpPr>
          <p:cNvPr id="4" name="Marcador de texto 3">
            <a:extLst>
              <a:ext uri="{FF2B5EF4-FFF2-40B4-BE49-F238E27FC236}">
                <a16:creationId xmlns:a16="http://schemas.microsoft.com/office/drawing/2014/main" id="{B16ECB26-D659-5BC3-C669-1B45225D27D2}"/>
              </a:ext>
            </a:extLst>
          </p:cNvPr>
          <p:cNvSpPr>
            <a:spLocks noGrp="1"/>
          </p:cNvSpPr>
          <p:nvPr>
            <p:ph type="body" sz="half" idx="2"/>
          </p:nvPr>
        </p:nvSpPr>
        <p:spPr>
          <a:xfrm>
            <a:off x="839788" y="2057400"/>
            <a:ext cx="3932237" cy="3811588"/>
          </a:xfrm>
        </p:spPr>
        <p:txBody>
          <a:bodyPr rtlCol="0"/>
          <a:lstStyle>
            <a:lvl1pPr marL="0" indent="0">
              <a:buNone/>
              <a:defRPr lang="es-ES" sz="1600"/>
            </a:lvl1pPr>
            <a:lvl2pPr marL="457200" indent="0">
              <a:buNone/>
              <a:defRPr lang="es-ES" sz="1400"/>
            </a:lvl2pPr>
            <a:lvl3pPr marL="914400" indent="0">
              <a:buNone/>
              <a:defRPr lang="es-ES" sz="1200"/>
            </a:lvl3pPr>
            <a:lvl4pPr marL="1371600" indent="0">
              <a:buNone/>
              <a:defRPr lang="es-ES" sz="1000"/>
            </a:lvl4pPr>
            <a:lvl5pPr marL="1828800" indent="0">
              <a:buNone/>
              <a:defRPr lang="es-ES" sz="1000"/>
            </a:lvl5pPr>
            <a:lvl6pPr marL="2286000" indent="0">
              <a:buNone/>
              <a:defRPr lang="es-ES" sz="1000"/>
            </a:lvl6pPr>
            <a:lvl7pPr marL="2743200" indent="0">
              <a:buNone/>
              <a:defRPr lang="es-ES" sz="1000"/>
            </a:lvl7pPr>
            <a:lvl8pPr marL="3200400" indent="0">
              <a:buNone/>
              <a:defRPr lang="es-ES" sz="1000"/>
            </a:lvl8pPr>
            <a:lvl9pPr marL="3657600" indent="0">
              <a:buNone/>
              <a:defRPr lang="es-ES" sz="1000"/>
            </a:lvl9pPr>
          </a:lstStyle>
          <a:p>
            <a:pPr lvl="0" rtl="0"/>
            <a:r>
              <a:rPr lang="es-ES" noProof="0"/>
              <a:t>Haga clic para modificar los estilos de texto del patrón</a:t>
            </a:r>
          </a:p>
        </p:txBody>
      </p:sp>
      <p:sp>
        <p:nvSpPr>
          <p:cNvPr id="5" name="Marcador de fecha 4">
            <a:extLst>
              <a:ext uri="{FF2B5EF4-FFF2-40B4-BE49-F238E27FC236}">
                <a16:creationId xmlns:a16="http://schemas.microsoft.com/office/drawing/2014/main" id="{D4464F27-6C3B-1E36-B1DC-ECB72DCF22AC}"/>
              </a:ext>
            </a:extLst>
          </p:cNvPr>
          <p:cNvSpPr>
            <a:spLocks noGrp="1"/>
          </p:cNvSpPr>
          <p:nvPr>
            <p:ph type="dt" sz="half" idx="10"/>
          </p:nvPr>
        </p:nvSpPr>
        <p:spPr/>
        <p:txBody>
          <a:bodyPr rtlCol="0"/>
          <a:lstStyle>
            <a:defPPr>
              <a:defRPr lang="es-ES"/>
            </a:defPPr>
          </a:lstStyle>
          <a:p>
            <a:pPr rtl="0"/>
            <a:endParaRPr lang="es-ES" noProof="0"/>
          </a:p>
        </p:txBody>
      </p:sp>
      <p:sp>
        <p:nvSpPr>
          <p:cNvPr id="6" name="Marcador de pie de página 5">
            <a:extLst>
              <a:ext uri="{FF2B5EF4-FFF2-40B4-BE49-F238E27FC236}">
                <a16:creationId xmlns:a16="http://schemas.microsoft.com/office/drawing/2014/main" id="{1BC595AB-D292-D355-47CD-748C160B1BD3}"/>
              </a:ext>
            </a:extLst>
          </p:cNvPr>
          <p:cNvSpPr>
            <a:spLocks noGrp="1"/>
          </p:cNvSpPr>
          <p:nvPr>
            <p:ph type="ftr" sz="quarter" idx="11"/>
          </p:nvPr>
        </p:nvSpPr>
        <p:spPr/>
        <p:txBody>
          <a:bodyPr rtlCol="0"/>
          <a:lstStyle>
            <a:defPPr>
              <a:defRPr lang="es-ES"/>
            </a:defPPr>
          </a:lstStyle>
          <a:p>
            <a:pPr rtl="0"/>
            <a:r>
              <a:rPr lang="es-ES" noProof="0"/>
              <a:t>Título de la presentación</a:t>
            </a:r>
          </a:p>
        </p:txBody>
      </p:sp>
      <p:sp>
        <p:nvSpPr>
          <p:cNvPr id="7" name="Marcador de número de diapositiva 6">
            <a:extLst>
              <a:ext uri="{FF2B5EF4-FFF2-40B4-BE49-F238E27FC236}">
                <a16:creationId xmlns:a16="http://schemas.microsoft.com/office/drawing/2014/main" id="{CC1CEE5F-F44A-DD2C-EEC3-D4C76B69D15D}"/>
              </a:ext>
            </a:extLst>
          </p:cNvPr>
          <p:cNvSpPr>
            <a:spLocks noGrp="1"/>
          </p:cNvSpPr>
          <p:nvPr>
            <p:ph type="sldNum" sz="quarter" idx="12"/>
          </p:nvPr>
        </p:nvSpPr>
        <p:spPr/>
        <p:txBody>
          <a:bodyPr rtlCol="0"/>
          <a:lstStyle>
            <a:defPPr>
              <a:defRPr lang="es-ES"/>
            </a:defPPr>
          </a:lstStyle>
          <a:p>
            <a:pPr rtl="0"/>
            <a:fld id="{5BFCF61C-3B18-4C03-8326-CC3B32D710C9}" type="slidenum">
              <a:rPr lang="es-ES" noProof="0" smtClean="0"/>
              <a:t>‹Nº›</a:t>
            </a:fld>
            <a:endParaRPr lang="es-ES" noProof="0"/>
          </a:p>
        </p:txBody>
      </p:sp>
    </p:spTree>
    <p:extLst>
      <p:ext uri="{BB962C8B-B14F-4D97-AF65-F5344CB8AC3E}">
        <p14:creationId xmlns:p14="http://schemas.microsoft.com/office/powerpoint/2010/main" val="752938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703BBE-23DC-E951-32B6-0E91B8089184}"/>
              </a:ext>
            </a:extLst>
          </p:cNvPr>
          <p:cNvSpPr>
            <a:spLocks noGrp="1"/>
          </p:cNvSpPr>
          <p:nvPr>
            <p:ph type="title"/>
          </p:nvPr>
        </p:nvSpPr>
        <p:spPr>
          <a:xfrm>
            <a:off x="2295144" y="1463040"/>
            <a:ext cx="7498080" cy="704088"/>
          </a:xfrm>
        </p:spPr>
        <p:txBody>
          <a:bodyPr rtlCol="0"/>
          <a:lstStyle>
            <a:lvl1pPr>
              <a:defRPr lang="es-ES" sz="5000"/>
            </a:lvl1pPr>
          </a:lstStyle>
          <a:p>
            <a:pPr rtl="0"/>
            <a:r>
              <a:rPr lang="es-ES"/>
              <a:t>Haga clic para modificar el estilo de título del patrón</a:t>
            </a:r>
            <a:endParaRPr lang="es-ES" dirty="0"/>
          </a:p>
        </p:txBody>
      </p:sp>
      <p:sp>
        <p:nvSpPr>
          <p:cNvPr id="3" name="Marcador de contenido 2">
            <a:extLst>
              <a:ext uri="{FF2B5EF4-FFF2-40B4-BE49-F238E27FC236}">
                <a16:creationId xmlns:a16="http://schemas.microsoft.com/office/drawing/2014/main" id="{4110836A-7452-872A-28D0-081C1338DC63}"/>
              </a:ext>
            </a:extLst>
          </p:cNvPr>
          <p:cNvSpPr>
            <a:spLocks noGrp="1"/>
          </p:cNvSpPr>
          <p:nvPr>
            <p:ph idx="1"/>
          </p:nvPr>
        </p:nvSpPr>
        <p:spPr>
          <a:xfrm>
            <a:off x="2322576" y="2953512"/>
            <a:ext cx="7470648" cy="3296563"/>
          </a:xfrm>
        </p:spPr>
        <p:txBody>
          <a:bodyPr rtlCol="0"/>
          <a:lstStyle>
            <a:lvl1pPr marL="0" indent="0">
              <a:lnSpc>
                <a:spcPct val="100000"/>
              </a:lnSpc>
              <a:spcBef>
                <a:spcPts val="0"/>
              </a:spcBef>
              <a:spcAft>
                <a:spcPts val="1500"/>
              </a:spcAft>
              <a:buNone/>
              <a:defRPr lang="es-ES" sz="2200" b="1"/>
            </a:lvl1pPr>
            <a:lvl2pPr marL="0" indent="0">
              <a:lnSpc>
                <a:spcPct val="100000"/>
              </a:lnSpc>
              <a:spcBef>
                <a:spcPts val="0"/>
              </a:spcBef>
              <a:buNone/>
              <a:defRPr lang="es-ES" sz="1600" i="1"/>
            </a:lvl2pPr>
          </a:lstStyle>
          <a:p>
            <a:pPr lvl="0" rtl="0"/>
            <a:r>
              <a:rPr lang="es-ES"/>
              <a:t>Haga clic para modificar los estilos de texto del patrón</a:t>
            </a:r>
          </a:p>
          <a:p>
            <a:pPr lvl="1" rtl="0"/>
            <a:r>
              <a:rPr lang="es-ES"/>
              <a:t>Segundo nivel</a:t>
            </a:r>
          </a:p>
          <a:p>
            <a:pPr lvl="2" rtl="0"/>
            <a:endParaRPr lang="es-ES" dirty="0"/>
          </a:p>
        </p:txBody>
      </p:sp>
      <p:sp>
        <p:nvSpPr>
          <p:cNvPr id="5" name="Marcador de pie de página 4">
            <a:extLst>
              <a:ext uri="{FF2B5EF4-FFF2-40B4-BE49-F238E27FC236}">
                <a16:creationId xmlns:a16="http://schemas.microsoft.com/office/drawing/2014/main" id="{35E39F35-2573-69E0-B17D-B4B0F85CE77B}"/>
              </a:ext>
            </a:extLst>
          </p:cNvPr>
          <p:cNvSpPr>
            <a:spLocks noGrp="1"/>
          </p:cNvSpPr>
          <p:nvPr>
            <p:ph type="ftr" sz="quarter" idx="11"/>
          </p:nvPr>
        </p:nvSpPr>
        <p:spPr/>
        <p:txBody>
          <a:bodyPr rtlCol="0"/>
          <a:lstStyle>
            <a:defPPr>
              <a:defRPr lang="es-ES"/>
            </a:defPPr>
          </a:lstStyle>
          <a:p>
            <a:pPr rtl="0"/>
            <a:r>
              <a:rPr lang="es-ES"/>
              <a:t>Título de la presentación</a:t>
            </a:r>
          </a:p>
        </p:txBody>
      </p:sp>
      <p:sp>
        <p:nvSpPr>
          <p:cNvPr id="6" name="Marcador de número de diapositiva 5">
            <a:extLst>
              <a:ext uri="{FF2B5EF4-FFF2-40B4-BE49-F238E27FC236}">
                <a16:creationId xmlns:a16="http://schemas.microsoft.com/office/drawing/2014/main" id="{35B5CE41-241D-72CD-1C8F-006A477B5301}"/>
              </a:ext>
            </a:extLst>
          </p:cNvPr>
          <p:cNvSpPr>
            <a:spLocks noGrp="1"/>
          </p:cNvSpPr>
          <p:nvPr>
            <p:ph type="sldNum" sz="quarter" idx="12"/>
          </p:nvPr>
        </p:nvSpPr>
        <p:spPr/>
        <p:txBody>
          <a:bodyPr rtlCol="0"/>
          <a:lstStyle>
            <a:defPPr>
              <a:defRPr lang="es-ES"/>
            </a:defPPr>
          </a:lstStyle>
          <a:p>
            <a:pPr rtl="0"/>
            <a:fld id="{5BFCF61C-3B18-4C03-8326-CC3B32D710C9}" type="slidenum">
              <a:rPr lang="es-ES" noProof="0" smtClean="0"/>
              <a:t>‹Nº›</a:t>
            </a:fld>
            <a:endParaRPr lang="es-ES" noProof="0"/>
          </a:p>
        </p:txBody>
      </p:sp>
      <p:grpSp>
        <p:nvGrpSpPr>
          <p:cNvPr id="7" name="Grupo 6">
            <a:extLst>
              <a:ext uri="{FF2B5EF4-FFF2-40B4-BE49-F238E27FC236}">
                <a16:creationId xmlns:a16="http://schemas.microsoft.com/office/drawing/2014/main" id="{52789DD7-8E5F-BCF6-7A1E-0AC33BD880AC}"/>
              </a:ext>
            </a:extLst>
          </p:cNvPr>
          <p:cNvGrpSpPr/>
          <p:nvPr userDrawn="1"/>
        </p:nvGrpSpPr>
        <p:grpSpPr>
          <a:xfrm>
            <a:off x="2400300" y="2535841"/>
            <a:ext cx="9801127" cy="821"/>
            <a:chOff x="2286319" y="5546299"/>
            <a:chExt cx="9801127" cy="903"/>
          </a:xfrm>
        </p:grpSpPr>
        <p:cxnSp>
          <p:nvCxnSpPr>
            <p:cNvPr id="8" name="Conector recto 7">
              <a:extLst>
                <a:ext uri="{FF2B5EF4-FFF2-40B4-BE49-F238E27FC236}">
                  <a16:creationId xmlns:a16="http://schemas.microsoft.com/office/drawing/2014/main" id="{D610F86C-F479-AC03-216E-DD60112AC854}"/>
                </a:ext>
              </a:extLst>
            </p:cNvPr>
            <p:cNvCxnSpPr>
              <a:cxnSpLocks/>
            </p:cNvCxnSpPr>
            <p:nvPr/>
          </p:nvCxnSpPr>
          <p:spPr>
            <a:xfrm>
              <a:off x="2286319" y="5546299"/>
              <a:ext cx="7391400"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9" name="Conector recto 8">
              <a:extLst>
                <a:ext uri="{FF2B5EF4-FFF2-40B4-BE49-F238E27FC236}">
                  <a16:creationId xmlns:a16="http://schemas.microsoft.com/office/drawing/2014/main" id="{0A02E8F6-3623-48C2-4F02-9472E2977FB8}"/>
                </a:ext>
              </a:extLst>
            </p:cNvPr>
            <p:cNvCxnSpPr>
              <a:cxnSpLocks/>
            </p:cNvCxnSpPr>
            <p:nvPr/>
          </p:nvCxnSpPr>
          <p:spPr>
            <a:xfrm>
              <a:off x="9676016" y="5547202"/>
              <a:ext cx="2411430"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68269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la sección">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F39D39-DAD0-D550-D3C7-42F702A78C3A}"/>
              </a:ext>
            </a:extLst>
          </p:cNvPr>
          <p:cNvSpPr>
            <a:spLocks noGrp="1"/>
          </p:cNvSpPr>
          <p:nvPr>
            <p:ph type="title"/>
          </p:nvPr>
        </p:nvSpPr>
        <p:spPr>
          <a:xfrm>
            <a:off x="4056992" y="1709738"/>
            <a:ext cx="7290458" cy="2852737"/>
          </a:xfrm>
        </p:spPr>
        <p:txBody>
          <a:bodyPr rtlCol="0" anchor="b"/>
          <a:lstStyle>
            <a:lvl1pPr>
              <a:defRPr lang="es-ES" sz="6000">
                <a:solidFill>
                  <a:schemeClr val="bg1"/>
                </a:solidFill>
              </a:defRPr>
            </a:lvl1pPr>
          </a:lstStyle>
          <a:p>
            <a:pPr rtl="0"/>
            <a:r>
              <a:rPr lang="es-ES"/>
              <a:t>Haga clic para modificar el estilo de título del patrón</a:t>
            </a:r>
            <a:endParaRPr lang="es-ES" dirty="0"/>
          </a:p>
        </p:txBody>
      </p:sp>
      <p:sp>
        <p:nvSpPr>
          <p:cNvPr id="3" name="Marcador de texto 2">
            <a:extLst>
              <a:ext uri="{FF2B5EF4-FFF2-40B4-BE49-F238E27FC236}">
                <a16:creationId xmlns:a16="http://schemas.microsoft.com/office/drawing/2014/main" id="{8E054DFA-4C17-2AA0-0E19-8D452B73AA20}"/>
              </a:ext>
            </a:extLst>
          </p:cNvPr>
          <p:cNvSpPr>
            <a:spLocks noGrp="1"/>
          </p:cNvSpPr>
          <p:nvPr>
            <p:ph type="body" idx="1"/>
          </p:nvPr>
        </p:nvSpPr>
        <p:spPr>
          <a:xfrm>
            <a:off x="4056992" y="4589463"/>
            <a:ext cx="7290457" cy="1500187"/>
          </a:xfrm>
        </p:spPr>
        <p:txBody>
          <a:bodyPr rtlCol="0"/>
          <a:lstStyle>
            <a:lvl1pPr marL="0" indent="0">
              <a:buNone/>
              <a:defRPr lang="es-ES" sz="2400">
                <a:solidFill>
                  <a:schemeClr val="bg1"/>
                </a:solidFill>
              </a:defRPr>
            </a:lvl1pPr>
            <a:lvl2pPr marL="457200" indent="0">
              <a:buNone/>
              <a:defRPr lang="es-ES" sz="2000">
                <a:solidFill>
                  <a:schemeClr val="tx1">
                    <a:tint val="75000"/>
                  </a:schemeClr>
                </a:solidFill>
              </a:defRPr>
            </a:lvl2pPr>
            <a:lvl3pPr marL="914400" indent="0">
              <a:buNone/>
              <a:defRPr lang="es-ES" sz="1800">
                <a:solidFill>
                  <a:schemeClr val="tx1">
                    <a:tint val="75000"/>
                  </a:schemeClr>
                </a:solidFill>
              </a:defRPr>
            </a:lvl3pPr>
            <a:lvl4pPr marL="1371600" indent="0">
              <a:buNone/>
              <a:defRPr lang="es-ES" sz="1600">
                <a:solidFill>
                  <a:schemeClr val="tx1">
                    <a:tint val="75000"/>
                  </a:schemeClr>
                </a:solidFill>
              </a:defRPr>
            </a:lvl4pPr>
            <a:lvl5pPr marL="1828800" indent="0">
              <a:buNone/>
              <a:defRPr lang="es-ES" sz="1600">
                <a:solidFill>
                  <a:schemeClr val="tx1">
                    <a:tint val="75000"/>
                  </a:schemeClr>
                </a:solidFill>
              </a:defRPr>
            </a:lvl5pPr>
            <a:lvl6pPr marL="2286000" indent="0">
              <a:buNone/>
              <a:defRPr lang="es-ES" sz="1600">
                <a:solidFill>
                  <a:schemeClr val="tx1">
                    <a:tint val="75000"/>
                  </a:schemeClr>
                </a:solidFill>
              </a:defRPr>
            </a:lvl6pPr>
            <a:lvl7pPr marL="2743200" indent="0">
              <a:buNone/>
              <a:defRPr lang="es-ES" sz="1600">
                <a:solidFill>
                  <a:schemeClr val="tx1">
                    <a:tint val="75000"/>
                  </a:schemeClr>
                </a:solidFill>
              </a:defRPr>
            </a:lvl7pPr>
            <a:lvl8pPr marL="3200400" indent="0">
              <a:buNone/>
              <a:defRPr lang="es-ES" sz="1600">
                <a:solidFill>
                  <a:schemeClr val="tx1">
                    <a:tint val="75000"/>
                  </a:schemeClr>
                </a:solidFill>
              </a:defRPr>
            </a:lvl8pPr>
            <a:lvl9pPr marL="3657600" indent="0">
              <a:buNone/>
              <a:defRPr lang="es-ES" sz="1600">
                <a:solidFill>
                  <a:schemeClr val="tx1">
                    <a:tint val="75000"/>
                  </a:schemeClr>
                </a:solidFill>
              </a:defRPr>
            </a:lvl9pPr>
          </a:lstStyle>
          <a:p>
            <a:pPr lvl="0" rtl="0"/>
            <a:r>
              <a:rPr lang="es-ES"/>
              <a:t>Haga clic para modificar los estilos de texto del patrón</a:t>
            </a:r>
          </a:p>
        </p:txBody>
      </p:sp>
      <p:grpSp>
        <p:nvGrpSpPr>
          <p:cNvPr id="7" name="Grupo 6">
            <a:extLst>
              <a:ext uri="{FF2B5EF4-FFF2-40B4-BE49-F238E27FC236}">
                <a16:creationId xmlns:a16="http://schemas.microsoft.com/office/drawing/2014/main" id="{AF8D5DED-A875-4BFE-015E-C29679EC468C}"/>
              </a:ext>
            </a:extLst>
          </p:cNvPr>
          <p:cNvGrpSpPr/>
          <p:nvPr userDrawn="1"/>
        </p:nvGrpSpPr>
        <p:grpSpPr>
          <a:xfrm>
            <a:off x="3979533" y="5801746"/>
            <a:ext cx="8221703" cy="0"/>
            <a:chOff x="3733800" y="5539861"/>
            <a:chExt cx="8221703" cy="0"/>
          </a:xfrm>
        </p:grpSpPr>
        <p:cxnSp>
          <p:nvCxnSpPr>
            <p:cNvPr id="8" name="Conector recto 7">
              <a:extLst>
                <a:ext uri="{FF2B5EF4-FFF2-40B4-BE49-F238E27FC236}">
                  <a16:creationId xmlns:a16="http://schemas.microsoft.com/office/drawing/2014/main" id="{4ED54A14-B37E-AA5D-2F7D-4530DEF3C347}"/>
                </a:ext>
              </a:extLst>
            </p:cNvPr>
            <p:cNvCxnSpPr>
              <a:cxnSpLocks/>
            </p:cNvCxnSpPr>
            <p:nvPr/>
          </p:nvCxnSpPr>
          <p:spPr>
            <a:xfrm>
              <a:off x="3733800" y="5539861"/>
              <a:ext cx="6054153"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Conector recto 8">
              <a:extLst>
                <a:ext uri="{FF2B5EF4-FFF2-40B4-BE49-F238E27FC236}">
                  <a16:creationId xmlns:a16="http://schemas.microsoft.com/office/drawing/2014/main" id="{8611F7DB-0F8D-8E5A-0137-AD5E5B20C351}"/>
                </a:ext>
              </a:extLst>
            </p:cNvPr>
            <p:cNvCxnSpPr>
              <a:cxnSpLocks/>
            </p:cNvCxnSpPr>
            <p:nvPr/>
          </p:nvCxnSpPr>
          <p:spPr>
            <a:xfrm>
              <a:off x="9783803" y="5539861"/>
              <a:ext cx="2171700"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22719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y dos columnas (oscura)">
    <p:bg>
      <p:bgPr>
        <a:solidFill>
          <a:schemeClr val="accent5"/>
        </a:solidFill>
        <a:effectLst/>
      </p:bgPr>
    </p:bg>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BA0C7E2C-83B2-58E9-DE90-AB1857F1A170}"/>
              </a:ext>
            </a:extLst>
          </p:cNvPr>
          <p:cNvSpPr>
            <a:spLocks noGrp="1"/>
          </p:cNvSpPr>
          <p:nvPr>
            <p:ph type="ftr" sz="quarter" idx="11"/>
          </p:nvPr>
        </p:nvSpPr>
        <p:spPr/>
        <p:txBody>
          <a:bodyPr rtlCol="0"/>
          <a:lstStyle>
            <a:defPPr>
              <a:defRPr lang="es-ES"/>
            </a:defPPr>
          </a:lstStyle>
          <a:p>
            <a:pPr rtl="0"/>
            <a:r>
              <a:rPr lang="es-ES" noProof="0"/>
              <a:t>Título de la presentación</a:t>
            </a:r>
          </a:p>
        </p:txBody>
      </p:sp>
      <p:sp>
        <p:nvSpPr>
          <p:cNvPr id="5" name="Marcador de número de diapositiva 4">
            <a:extLst>
              <a:ext uri="{FF2B5EF4-FFF2-40B4-BE49-F238E27FC236}">
                <a16:creationId xmlns:a16="http://schemas.microsoft.com/office/drawing/2014/main" id="{F487B4A1-AE7C-A6CC-7143-5EC918D662F7}"/>
              </a:ext>
            </a:extLst>
          </p:cNvPr>
          <p:cNvSpPr>
            <a:spLocks noGrp="1"/>
          </p:cNvSpPr>
          <p:nvPr>
            <p:ph type="sldNum" sz="quarter" idx="12"/>
          </p:nvPr>
        </p:nvSpPr>
        <p:spPr/>
        <p:txBody>
          <a:bodyPr rtlCol="0"/>
          <a:lstStyle>
            <a:defPPr>
              <a:defRPr lang="es-ES"/>
            </a:defPPr>
          </a:lstStyle>
          <a:p>
            <a:pPr rtl="0"/>
            <a:fld id="{5BFCF61C-3B18-4C03-8326-CC3B32D710C9}" type="slidenum">
              <a:rPr lang="es-ES" noProof="0" smtClean="0"/>
              <a:pPr rtl="0"/>
              <a:t>‹Nº›</a:t>
            </a:fld>
            <a:endParaRPr lang="es-ES" noProof="0"/>
          </a:p>
        </p:txBody>
      </p:sp>
      <p:sp>
        <p:nvSpPr>
          <p:cNvPr id="6" name="Rectángulo 5">
            <a:extLst>
              <a:ext uri="{FF2B5EF4-FFF2-40B4-BE49-F238E27FC236}">
                <a16:creationId xmlns:a16="http://schemas.microsoft.com/office/drawing/2014/main" id="{D62C33EA-A741-FA13-451C-6F35902CBDD0}"/>
              </a:ext>
            </a:extLst>
          </p:cNvPr>
          <p:cNvSpPr/>
          <p:nvPr userDrawn="1"/>
        </p:nvSpPr>
        <p:spPr>
          <a:xfrm>
            <a:off x="0" y="722376"/>
            <a:ext cx="12192000" cy="5413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noProof="0"/>
          </a:p>
        </p:txBody>
      </p:sp>
      <p:cxnSp>
        <p:nvCxnSpPr>
          <p:cNvPr id="7" name="Conector recto 6">
            <a:extLst>
              <a:ext uri="{FF2B5EF4-FFF2-40B4-BE49-F238E27FC236}">
                <a16:creationId xmlns:a16="http://schemas.microsoft.com/office/drawing/2014/main" id="{01882412-D2D4-9CF0-CD39-2EAE79B8A310}"/>
              </a:ext>
            </a:extLst>
          </p:cNvPr>
          <p:cNvCxnSpPr>
            <a:cxnSpLocks/>
          </p:cNvCxnSpPr>
          <p:nvPr userDrawn="1"/>
        </p:nvCxnSpPr>
        <p:spPr>
          <a:xfrm>
            <a:off x="4267200" y="2523744"/>
            <a:ext cx="7924800" cy="883"/>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8" name="Conector recto 7">
            <a:extLst>
              <a:ext uri="{FF2B5EF4-FFF2-40B4-BE49-F238E27FC236}">
                <a16:creationId xmlns:a16="http://schemas.microsoft.com/office/drawing/2014/main" id="{F229B6F2-011B-853F-5BA1-FA1722B6E1C8}"/>
              </a:ext>
            </a:extLst>
          </p:cNvPr>
          <p:cNvCxnSpPr>
            <a:cxnSpLocks/>
          </p:cNvCxnSpPr>
          <p:nvPr userDrawn="1"/>
        </p:nvCxnSpPr>
        <p:spPr>
          <a:xfrm>
            <a:off x="723384" y="2523744"/>
            <a:ext cx="3543816" cy="0"/>
          </a:xfrm>
          <a:prstGeom prst="line">
            <a:avLst/>
          </a:prstGeom>
          <a:ln w="57150">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ítulo 8">
            <a:extLst>
              <a:ext uri="{FF2B5EF4-FFF2-40B4-BE49-F238E27FC236}">
                <a16:creationId xmlns:a16="http://schemas.microsoft.com/office/drawing/2014/main" id="{A78715BA-7A66-D464-AAEF-141988B8718B}"/>
              </a:ext>
            </a:extLst>
          </p:cNvPr>
          <p:cNvSpPr>
            <a:spLocks noGrp="1"/>
          </p:cNvSpPr>
          <p:nvPr>
            <p:ph type="title"/>
          </p:nvPr>
        </p:nvSpPr>
        <p:spPr>
          <a:xfrm>
            <a:off x="603504" y="1463040"/>
            <a:ext cx="10515600" cy="575321"/>
          </a:xfrm>
        </p:spPr>
        <p:txBody>
          <a:bodyPr rtlCol="0"/>
          <a:lstStyle>
            <a:lvl1pPr>
              <a:defRPr lang="es-ES" sz="5000">
                <a:solidFill>
                  <a:schemeClr val="bg1"/>
                </a:solidFill>
              </a:defRPr>
            </a:lvl1pPr>
          </a:lstStyle>
          <a:p>
            <a:pPr rtl="0"/>
            <a:r>
              <a:rPr lang="es-ES" noProof="0"/>
              <a:t>Haga clic para modificar el estilo de título del patrón</a:t>
            </a:r>
          </a:p>
        </p:txBody>
      </p:sp>
      <p:sp>
        <p:nvSpPr>
          <p:cNvPr id="11" name="Marcador de texto 10">
            <a:extLst>
              <a:ext uri="{FF2B5EF4-FFF2-40B4-BE49-F238E27FC236}">
                <a16:creationId xmlns:a16="http://schemas.microsoft.com/office/drawing/2014/main" id="{3D0BF4BF-3C7C-C67F-B6EE-805EC95EF8CA}"/>
              </a:ext>
            </a:extLst>
          </p:cNvPr>
          <p:cNvSpPr>
            <a:spLocks noGrp="1"/>
          </p:cNvSpPr>
          <p:nvPr>
            <p:ph type="body" sz="quarter" idx="13"/>
          </p:nvPr>
        </p:nvSpPr>
        <p:spPr>
          <a:xfrm>
            <a:off x="649224" y="2971800"/>
            <a:ext cx="4828032" cy="490538"/>
          </a:xfrm>
        </p:spPr>
        <p:txBody>
          <a:bodyPr rtlCol="0"/>
          <a:lstStyle>
            <a:lvl1pPr marL="0" indent="0">
              <a:lnSpc>
                <a:spcPct val="100000"/>
              </a:lnSpc>
              <a:spcBef>
                <a:spcPts val="0"/>
              </a:spcBef>
              <a:buNone/>
              <a:defRPr lang="es-ES" sz="2200" b="1">
                <a:solidFill>
                  <a:schemeClr val="bg1"/>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2" name="Marcador de texto 10">
            <a:extLst>
              <a:ext uri="{FF2B5EF4-FFF2-40B4-BE49-F238E27FC236}">
                <a16:creationId xmlns:a16="http://schemas.microsoft.com/office/drawing/2014/main" id="{BA37E40B-957E-C00E-3B34-1B67D341A771}"/>
              </a:ext>
            </a:extLst>
          </p:cNvPr>
          <p:cNvSpPr>
            <a:spLocks noGrp="1"/>
          </p:cNvSpPr>
          <p:nvPr>
            <p:ph type="body" sz="quarter" idx="14"/>
          </p:nvPr>
        </p:nvSpPr>
        <p:spPr>
          <a:xfrm>
            <a:off x="6236208" y="2971800"/>
            <a:ext cx="4828032" cy="490538"/>
          </a:xfrm>
        </p:spPr>
        <p:txBody>
          <a:bodyPr rtlCol="0"/>
          <a:lstStyle>
            <a:lvl1pPr marL="0" indent="0">
              <a:lnSpc>
                <a:spcPct val="100000"/>
              </a:lnSpc>
              <a:spcBef>
                <a:spcPts val="0"/>
              </a:spcBef>
              <a:buNone/>
              <a:defRPr lang="es-ES" sz="2200" b="1">
                <a:solidFill>
                  <a:schemeClr val="bg1"/>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4" name="Marcador de texto 13">
            <a:extLst>
              <a:ext uri="{FF2B5EF4-FFF2-40B4-BE49-F238E27FC236}">
                <a16:creationId xmlns:a16="http://schemas.microsoft.com/office/drawing/2014/main" id="{EF15CD76-2DD5-DB8A-37D3-6098A50870D0}"/>
              </a:ext>
            </a:extLst>
          </p:cNvPr>
          <p:cNvSpPr>
            <a:spLocks noGrp="1"/>
          </p:cNvSpPr>
          <p:nvPr>
            <p:ph type="body" sz="quarter" idx="15"/>
          </p:nvPr>
        </p:nvSpPr>
        <p:spPr>
          <a:xfrm>
            <a:off x="365760" y="3401568"/>
            <a:ext cx="5111496" cy="1682750"/>
          </a:xfrm>
        </p:spPr>
        <p:txBody>
          <a:bodyPr rtlCol="0"/>
          <a:lstStyle>
            <a:lvl1pPr marL="283464" indent="-283464">
              <a:lnSpc>
                <a:spcPct val="150000"/>
              </a:lnSpc>
              <a:spcBef>
                <a:spcPts val="0"/>
              </a:spcBef>
              <a:defRPr lang="es-ES" sz="1600">
                <a:solidFill>
                  <a:schemeClr val="bg1"/>
                </a:solidFill>
              </a:defRPr>
            </a:lvl1pPr>
            <a:lvl2pPr indent="-283464">
              <a:lnSpc>
                <a:spcPct val="150000"/>
              </a:lnSpc>
              <a:spcBef>
                <a:spcPts val="0"/>
              </a:spcBef>
              <a:defRPr lang="es-ES" sz="1600">
                <a:solidFill>
                  <a:schemeClr val="bg1"/>
                </a:solidFill>
              </a:defRPr>
            </a:lvl2pPr>
            <a:lvl3pPr indent="-283464">
              <a:lnSpc>
                <a:spcPct val="150000"/>
              </a:lnSpc>
              <a:spcBef>
                <a:spcPts val="0"/>
              </a:spcBef>
              <a:defRPr lang="es-ES" sz="1600">
                <a:solidFill>
                  <a:schemeClr val="bg1"/>
                </a:solidFill>
              </a:defRPr>
            </a:lvl3pPr>
            <a:lvl4pPr indent="-283464">
              <a:lnSpc>
                <a:spcPct val="150000"/>
              </a:lnSpc>
              <a:spcBef>
                <a:spcPts val="0"/>
              </a:spcBef>
              <a:defRPr lang="es-ES" sz="1600">
                <a:solidFill>
                  <a:schemeClr val="bg1"/>
                </a:solidFill>
              </a:defRPr>
            </a:lvl4pPr>
            <a:lvl5pPr indent="-283464">
              <a:lnSpc>
                <a:spcPct val="150000"/>
              </a:lnSpc>
              <a:spcBef>
                <a:spcPts val="0"/>
              </a:spcBef>
              <a:defRPr lang="es-ES" sz="1600">
                <a:solidFill>
                  <a:schemeClr val="bg1"/>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5" name="Marcador de texto 13">
            <a:extLst>
              <a:ext uri="{FF2B5EF4-FFF2-40B4-BE49-F238E27FC236}">
                <a16:creationId xmlns:a16="http://schemas.microsoft.com/office/drawing/2014/main" id="{57A044E0-660B-4002-E13C-F00498E49782}"/>
              </a:ext>
            </a:extLst>
          </p:cNvPr>
          <p:cNvSpPr>
            <a:spLocks noGrp="1"/>
          </p:cNvSpPr>
          <p:nvPr>
            <p:ph type="body" sz="quarter" idx="16"/>
          </p:nvPr>
        </p:nvSpPr>
        <p:spPr>
          <a:xfrm>
            <a:off x="5943600" y="3401568"/>
            <a:ext cx="5111496" cy="1682750"/>
          </a:xfrm>
        </p:spPr>
        <p:txBody>
          <a:bodyPr rtlCol="0"/>
          <a:lstStyle>
            <a:lvl1pPr marL="283464" indent="-283464">
              <a:lnSpc>
                <a:spcPct val="150000"/>
              </a:lnSpc>
              <a:spcBef>
                <a:spcPts val="0"/>
              </a:spcBef>
              <a:defRPr lang="es-ES" sz="1600">
                <a:solidFill>
                  <a:schemeClr val="bg1"/>
                </a:solidFill>
              </a:defRPr>
            </a:lvl1pPr>
            <a:lvl2pPr indent="-283464">
              <a:lnSpc>
                <a:spcPct val="150000"/>
              </a:lnSpc>
              <a:spcBef>
                <a:spcPts val="0"/>
              </a:spcBef>
              <a:defRPr lang="es-ES" sz="1600">
                <a:solidFill>
                  <a:schemeClr val="bg1"/>
                </a:solidFill>
              </a:defRPr>
            </a:lvl2pPr>
            <a:lvl3pPr indent="-283464">
              <a:lnSpc>
                <a:spcPct val="150000"/>
              </a:lnSpc>
              <a:spcBef>
                <a:spcPts val="0"/>
              </a:spcBef>
              <a:defRPr lang="es-ES" sz="1600">
                <a:solidFill>
                  <a:schemeClr val="bg1"/>
                </a:solidFill>
              </a:defRPr>
            </a:lvl3pPr>
            <a:lvl4pPr indent="-283464">
              <a:lnSpc>
                <a:spcPct val="150000"/>
              </a:lnSpc>
              <a:spcBef>
                <a:spcPts val="0"/>
              </a:spcBef>
              <a:defRPr lang="es-ES" sz="1600">
                <a:solidFill>
                  <a:schemeClr val="bg1"/>
                </a:solidFill>
              </a:defRPr>
            </a:lvl4pPr>
            <a:lvl5pPr indent="-283464">
              <a:lnSpc>
                <a:spcPct val="150000"/>
              </a:lnSpc>
              <a:spcBef>
                <a:spcPts val="0"/>
              </a:spcBef>
              <a:defRPr lang="es-ES" sz="1600">
                <a:solidFill>
                  <a:schemeClr val="bg1"/>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Tree>
    <p:extLst>
      <p:ext uri="{BB962C8B-B14F-4D97-AF65-F5344CB8AC3E}">
        <p14:creationId xmlns:p14="http://schemas.microsoft.com/office/powerpoint/2010/main" val="2289611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ítulo y dos columnas (claro)">
    <p:bg>
      <p:bgPr>
        <a:solidFill>
          <a:schemeClr val="accent6"/>
        </a:solidFill>
        <a:effectLst/>
      </p:bgPr>
    </p:bg>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BA0C7E2C-83B2-58E9-DE90-AB1857F1A170}"/>
              </a:ext>
            </a:extLst>
          </p:cNvPr>
          <p:cNvSpPr>
            <a:spLocks noGrp="1"/>
          </p:cNvSpPr>
          <p:nvPr>
            <p:ph type="ftr" sz="quarter" idx="11"/>
          </p:nvPr>
        </p:nvSpPr>
        <p:spPr/>
        <p:txBody>
          <a:bodyPr rtlCol="0"/>
          <a:lstStyle>
            <a:defPPr>
              <a:defRPr lang="es-ES"/>
            </a:defPPr>
          </a:lstStyle>
          <a:p>
            <a:pPr rtl="0"/>
            <a:r>
              <a:rPr lang="es-ES" noProof="0"/>
              <a:t>Título de la presentación</a:t>
            </a:r>
          </a:p>
        </p:txBody>
      </p:sp>
      <p:sp>
        <p:nvSpPr>
          <p:cNvPr id="5" name="Marcador de número de diapositiva 4">
            <a:extLst>
              <a:ext uri="{FF2B5EF4-FFF2-40B4-BE49-F238E27FC236}">
                <a16:creationId xmlns:a16="http://schemas.microsoft.com/office/drawing/2014/main" id="{F487B4A1-AE7C-A6CC-7143-5EC918D662F7}"/>
              </a:ext>
            </a:extLst>
          </p:cNvPr>
          <p:cNvSpPr>
            <a:spLocks noGrp="1"/>
          </p:cNvSpPr>
          <p:nvPr>
            <p:ph type="sldNum" sz="quarter" idx="12"/>
          </p:nvPr>
        </p:nvSpPr>
        <p:spPr/>
        <p:txBody>
          <a:bodyPr rtlCol="0"/>
          <a:lstStyle>
            <a:defPPr>
              <a:defRPr lang="es-ES"/>
            </a:defPPr>
          </a:lstStyle>
          <a:p>
            <a:pPr rtl="0"/>
            <a:fld id="{5BFCF61C-3B18-4C03-8326-CC3B32D710C9}" type="slidenum">
              <a:rPr lang="es-ES" noProof="0" smtClean="0"/>
              <a:pPr rtl="0"/>
              <a:t>‹Nº›</a:t>
            </a:fld>
            <a:endParaRPr lang="es-ES" noProof="0"/>
          </a:p>
        </p:txBody>
      </p:sp>
      <p:sp>
        <p:nvSpPr>
          <p:cNvPr id="6" name="Rectángulo 5">
            <a:extLst>
              <a:ext uri="{FF2B5EF4-FFF2-40B4-BE49-F238E27FC236}">
                <a16:creationId xmlns:a16="http://schemas.microsoft.com/office/drawing/2014/main" id="{D62C33EA-A741-FA13-451C-6F35902CBDD0}"/>
              </a:ext>
            </a:extLst>
          </p:cNvPr>
          <p:cNvSpPr/>
          <p:nvPr userDrawn="1"/>
        </p:nvSpPr>
        <p:spPr>
          <a:xfrm>
            <a:off x="0" y="722376"/>
            <a:ext cx="12192000" cy="5413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noProof="0"/>
          </a:p>
        </p:txBody>
      </p:sp>
      <p:sp>
        <p:nvSpPr>
          <p:cNvPr id="9" name="Título 8">
            <a:extLst>
              <a:ext uri="{FF2B5EF4-FFF2-40B4-BE49-F238E27FC236}">
                <a16:creationId xmlns:a16="http://schemas.microsoft.com/office/drawing/2014/main" id="{A78715BA-7A66-D464-AAEF-141988B8718B}"/>
              </a:ext>
            </a:extLst>
          </p:cNvPr>
          <p:cNvSpPr>
            <a:spLocks noGrp="1"/>
          </p:cNvSpPr>
          <p:nvPr>
            <p:ph type="title"/>
          </p:nvPr>
        </p:nvSpPr>
        <p:spPr>
          <a:xfrm>
            <a:off x="603504" y="1463040"/>
            <a:ext cx="10515600" cy="575321"/>
          </a:xfrm>
        </p:spPr>
        <p:txBody>
          <a:bodyPr rtlCol="0"/>
          <a:lstStyle>
            <a:lvl1pPr>
              <a:defRPr lang="es-ES" sz="5000">
                <a:solidFill>
                  <a:schemeClr val="tx2"/>
                </a:solidFill>
              </a:defRPr>
            </a:lvl1pPr>
          </a:lstStyle>
          <a:p>
            <a:pPr rtl="0"/>
            <a:r>
              <a:rPr lang="es-ES" noProof="0"/>
              <a:t>Haga clic para modificar el estilo de título del patrón</a:t>
            </a:r>
          </a:p>
        </p:txBody>
      </p:sp>
      <p:sp>
        <p:nvSpPr>
          <p:cNvPr id="11" name="Marcador de texto 10">
            <a:extLst>
              <a:ext uri="{FF2B5EF4-FFF2-40B4-BE49-F238E27FC236}">
                <a16:creationId xmlns:a16="http://schemas.microsoft.com/office/drawing/2014/main" id="{3D0BF4BF-3C7C-C67F-B6EE-805EC95EF8CA}"/>
              </a:ext>
            </a:extLst>
          </p:cNvPr>
          <p:cNvSpPr>
            <a:spLocks noGrp="1"/>
          </p:cNvSpPr>
          <p:nvPr>
            <p:ph type="body" sz="quarter" idx="13"/>
          </p:nvPr>
        </p:nvSpPr>
        <p:spPr>
          <a:xfrm>
            <a:off x="649224" y="2971800"/>
            <a:ext cx="4828032" cy="490538"/>
          </a:xfrm>
        </p:spPr>
        <p:txBody>
          <a:bodyPr rtlCol="0"/>
          <a:lstStyle>
            <a:lvl1pPr marL="0" indent="0">
              <a:lnSpc>
                <a:spcPct val="10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2" name="Marcador de texto 10">
            <a:extLst>
              <a:ext uri="{FF2B5EF4-FFF2-40B4-BE49-F238E27FC236}">
                <a16:creationId xmlns:a16="http://schemas.microsoft.com/office/drawing/2014/main" id="{BA37E40B-957E-C00E-3B34-1B67D341A771}"/>
              </a:ext>
            </a:extLst>
          </p:cNvPr>
          <p:cNvSpPr>
            <a:spLocks noGrp="1"/>
          </p:cNvSpPr>
          <p:nvPr>
            <p:ph type="body" sz="quarter" idx="14"/>
          </p:nvPr>
        </p:nvSpPr>
        <p:spPr>
          <a:xfrm>
            <a:off x="6236208" y="2971800"/>
            <a:ext cx="4828032" cy="490538"/>
          </a:xfrm>
        </p:spPr>
        <p:txBody>
          <a:bodyPr rtlCol="0"/>
          <a:lstStyle>
            <a:lvl1pPr marL="0" indent="0">
              <a:lnSpc>
                <a:spcPct val="10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4" name="Marcador de texto 13">
            <a:extLst>
              <a:ext uri="{FF2B5EF4-FFF2-40B4-BE49-F238E27FC236}">
                <a16:creationId xmlns:a16="http://schemas.microsoft.com/office/drawing/2014/main" id="{EF15CD76-2DD5-DB8A-37D3-6098A50870D0}"/>
              </a:ext>
            </a:extLst>
          </p:cNvPr>
          <p:cNvSpPr>
            <a:spLocks noGrp="1"/>
          </p:cNvSpPr>
          <p:nvPr>
            <p:ph type="body" sz="quarter" idx="15"/>
          </p:nvPr>
        </p:nvSpPr>
        <p:spPr>
          <a:xfrm>
            <a:off x="365760" y="3401568"/>
            <a:ext cx="4754880" cy="1682750"/>
          </a:xfrm>
        </p:spPr>
        <p:txBody>
          <a:bodyPr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5" name="Marcador de texto 13">
            <a:extLst>
              <a:ext uri="{FF2B5EF4-FFF2-40B4-BE49-F238E27FC236}">
                <a16:creationId xmlns:a16="http://schemas.microsoft.com/office/drawing/2014/main" id="{57A044E0-660B-4002-E13C-F00498E49782}"/>
              </a:ext>
            </a:extLst>
          </p:cNvPr>
          <p:cNvSpPr>
            <a:spLocks noGrp="1"/>
          </p:cNvSpPr>
          <p:nvPr>
            <p:ph type="body" sz="quarter" idx="16"/>
          </p:nvPr>
        </p:nvSpPr>
        <p:spPr>
          <a:xfrm>
            <a:off x="5943600" y="3401568"/>
            <a:ext cx="4754880" cy="1682750"/>
          </a:xfrm>
        </p:spPr>
        <p:txBody>
          <a:bodyPr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grpSp>
        <p:nvGrpSpPr>
          <p:cNvPr id="13" name="Grupo 12">
            <a:extLst>
              <a:ext uri="{FF2B5EF4-FFF2-40B4-BE49-F238E27FC236}">
                <a16:creationId xmlns:a16="http://schemas.microsoft.com/office/drawing/2014/main" id="{4ED40495-D9DB-AA87-4474-68DA5D8CA88C}"/>
              </a:ext>
            </a:extLst>
          </p:cNvPr>
          <p:cNvGrpSpPr/>
          <p:nvPr userDrawn="1"/>
        </p:nvGrpSpPr>
        <p:grpSpPr>
          <a:xfrm rot="10800000">
            <a:off x="726958" y="2521655"/>
            <a:ext cx="11480808" cy="1"/>
            <a:chOff x="2077471" y="5539116"/>
            <a:chExt cx="11480808" cy="1"/>
          </a:xfrm>
        </p:grpSpPr>
        <p:cxnSp>
          <p:nvCxnSpPr>
            <p:cNvPr id="16" name="Conector recto 15">
              <a:extLst>
                <a:ext uri="{FF2B5EF4-FFF2-40B4-BE49-F238E27FC236}">
                  <a16:creationId xmlns:a16="http://schemas.microsoft.com/office/drawing/2014/main" id="{A15A6649-BE77-6F3F-DF74-0045E0AC6025}"/>
                </a:ext>
              </a:extLst>
            </p:cNvPr>
            <p:cNvCxnSpPr>
              <a:cxnSpLocks/>
            </p:cNvCxnSpPr>
            <p:nvPr/>
          </p:nvCxnSpPr>
          <p:spPr>
            <a:xfrm>
              <a:off x="2077471" y="5539116"/>
              <a:ext cx="4755396" cy="0"/>
            </a:xfrm>
            <a:prstGeom prst="line">
              <a:avLst/>
            </a:prstGeom>
            <a:ln w="571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Conector recto 16">
              <a:extLst>
                <a:ext uri="{FF2B5EF4-FFF2-40B4-BE49-F238E27FC236}">
                  <a16:creationId xmlns:a16="http://schemas.microsoft.com/office/drawing/2014/main" id="{BEF33DD1-C51F-9BE1-2F97-D4025B3E653D}"/>
                </a:ext>
              </a:extLst>
            </p:cNvPr>
            <p:cNvCxnSpPr>
              <a:cxnSpLocks/>
            </p:cNvCxnSpPr>
            <p:nvPr/>
          </p:nvCxnSpPr>
          <p:spPr>
            <a:xfrm>
              <a:off x="6816103" y="5539117"/>
              <a:ext cx="6742176"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05874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ítulo y banda de contenido oscura">
    <p:bg>
      <p:bgPr>
        <a:solidFill>
          <a:schemeClr val="accent5"/>
        </a:solidFill>
        <a:effectLst/>
      </p:bgPr>
    </p:bg>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6966E69F-7113-AC99-F7E1-A44B7D64DEF3}"/>
              </a:ext>
            </a:extLst>
          </p:cNvPr>
          <p:cNvSpPr/>
          <p:nvPr userDrawn="1"/>
        </p:nvSpPr>
        <p:spPr>
          <a:xfrm>
            <a:off x="0" y="0"/>
            <a:ext cx="12192000" cy="30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vl1pPr marL="0" algn="l" defTabSz="914400" rtl="0" eaLnBrk="1" latinLnBrk="0" hangingPunct="1">
              <a:defRPr lang="es-ES" sz="1800" kern="1200">
                <a:solidFill>
                  <a:schemeClr val="lt1"/>
                </a:solidFill>
                <a:latin typeface="+mn-lt"/>
                <a:ea typeface="+mn-ea"/>
                <a:cs typeface="+mn-cs"/>
              </a:defRPr>
            </a:lvl1pPr>
            <a:lvl2pPr marL="457200" algn="l" defTabSz="914400" rtl="0" eaLnBrk="1" latinLnBrk="0" hangingPunct="1">
              <a:defRPr lang="es-ES" sz="1800" kern="1200">
                <a:solidFill>
                  <a:schemeClr val="lt1"/>
                </a:solidFill>
                <a:latin typeface="+mn-lt"/>
                <a:ea typeface="+mn-ea"/>
                <a:cs typeface="+mn-cs"/>
              </a:defRPr>
            </a:lvl2pPr>
            <a:lvl3pPr marL="914400" algn="l" defTabSz="914400" rtl="0" eaLnBrk="1" latinLnBrk="0" hangingPunct="1">
              <a:defRPr lang="es-ES" sz="1800" kern="1200">
                <a:solidFill>
                  <a:schemeClr val="lt1"/>
                </a:solidFill>
                <a:latin typeface="+mn-lt"/>
                <a:ea typeface="+mn-ea"/>
                <a:cs typeface="+mn-cs"/>
              </a:defRPr>
            </a:lvl3pPr>
            <a:lvl4pPr marL="1371600" algn="l" defTabSz="914400" rtl="0" eaLnBrk="1" latinLnBrk="0" hangingPunct="1">
              <a:defRPr lang="es-ES" sz="1800" kern="1200">
                <a:solidFill>
                  <a:schemeClr val="lt1"/>
                </a:solidFill>
                <a:latin typeface="+mn-lt"/>
                <a:ea typeface="+mn-ea"/>
                <a:cs typeface="+mn-cs"/>
              </a:defRPr>
            </a:lvl4pPr>
            <a:lvl5pPr marL="1828800" algn="l" defTabSz="914400" rtl="0" eaLnBrk="1" latinLnBrk="0" hangingPunct="1">
              <a:defRPr lang="es-ES" sz="1800" kern="1200">
                <a:solidFill>
                  <a:schemeClr val="lt1"/>
                </a:solidFill>
                <a:latin typeface="+mn-lt"/>
                <a:ea typeface="+mn-ea"/>
                <a:cs typeface="+mn-cs"/>
              </a:defRPr>
            </a:lvl5pPr>
            <a:lvl6pPr marL="2286000" algn="l" defTabSz="914400" rtl="0" eaLnBrk="1" latinLnBrk="0" hangingPunct="1">
              <a:defRPr lang="es-ES" sz="1800" kern="1200">
                <a:solidFill>
                  <a:schemeClr val="lt1"/>
                </a:solidFill>
                <a:latin typeface="+mn-lt"/>
                <a:ea typeface="+mn-ea"/>
                <a:cs typeface="+mn-cs"/>
              </a:defRPr>
            </a:lvl6pPr>
            <a:lvl7pPr marL="2743200" algn="l" defTabSz="914400" rtl="0" eaLnBrk="1" latinLnBrk="0" hangingPunct="1">
              <a:defRPr lang="es-ES" sz="1800" kern="1200">
                <a:solidFill>
                  <a:schemeClr val="lt1"/>
                </a:solidFill>
                <a:latin typeface="+mn-lt"/>
                <a:ea typeface="+mn-ea"/>
                <a:cs typeface="+mn-cs"/>
              </a:defRPr>
            </a:lvl7pPr>
            <a:lvl8pPr marL="3200400" algn="l" defTabSz="914400" rtl="0" eaLnBrk="1" latinLnBrk="0" hangingPunct="1">
              <a:defRPr lang="es-ES" sz="1800" kern="1200">
                <a:solidFill>
                  <a:schemeClr val="lt1"/>
                </a:solidFill>
                <a:latin typeface="+mn-lt"/>
                <a:ea typeface="+mn-ea"/>
                <a:cs typeface="+mn-cs"/>
              </a:defRPr>
            </a:lvl8pPr>
            <a:lvl9pPr marL="3657600" algn="l" defTabSz="914400" rtl="0" eaLnBrk="1" latinLnBrk="0" hangingPunct="1">
              <a:defRPr lang="es-ES" sz="1800" kern="1200">
                <a:solidFill>
                  <a:schemeClr val="lt1"/>
                </a:solidFill>
                <a:latin typeface="+mn-lt"/>
                <a:ea typeface="+mn-ea"/>
                <a:cs typeface="+mn-cs"/>
              </a:defRPr>
            </a:lvl9pPr>
          </a:lstStyle>
          <a:p>
            <a:pPr algn="ctr" rtl="0"/>
            <a:endParaRPr lang="es-ES" noProof="0"/>
          </a:p>
        </p:txBody>
      </p:sp>
      <p:sp>
        <p:nvSpPr>
          <p:cNvPr id="4" name="Marcador de pie de página 3">
            <a:extLst>
              <a:ext uri="{FF2B5EF4-FFF2-40B4-BE49-F238E27FC236}">
                <a16:creationId xmlns:a16="http://schemas.microsoft.com/office/drawing/2014/main" id="{BA0C7E2C-83B2-58E9-DE90-AB1857F1A170}"/>
              </a:ext>
            </a:extLst>
          </p:cNvPr>
          <p:cNvSpPr>
            <a:spLocks noGrp="1"/>
          </p:cNvSpPr>
          <p:nvPr>
            <p:ph type="ftr" sz="quarter" idx="11"/>
          </p:nvPr>
        </p:nvSpPr>
        <p:spPr/>
        <p:txBody>
          <a:bodyPr rtlCol="0"/>
          <a:lstStyle>
            <a:lvl1pPr>
              <a:defRPr lang="es-ES">
                <a:solidFill>
                  <a:schemeClr val="accent5"/>
                </a:solidFill>
              </a:defRPr>
            </a:lvl1pPr>
          </a:lstStyle>
          <a:p>
            <a:pPr rtl="0"/>
            <a:r>
              <a:rPr lang="es-ES" noProof="0"/>
              <a:t>Título de la presentación</a:t>
            </a:r>
          </a:p>
        </p:txBody>
      </p:sp>
      <p:sp>
        <p:nvSpPr>
          <p:cNvPr id="5" name="Marcador de número de diapositiva 4">
            <a:extLst>
              <a:ext uri="{FF2B5EF4-FFF2-40B4-BE49-F238E27FC236}">
                <a16:creationId xmlns:a16="http://schemas.microsoft.com/office/drawing/2014/main" id="{F487B4A1-AE7C-A6CC-7143-5EC918D662F7}"/>
              </a:ext>
            </a:extLst>
          </p:cNvPr>
          <p:cNvSpPr>
            <a:spLocks noGrp="1"/>
          </p:cNvSpPr>
          <p:nvPr>
            <p:ph type="sldNum" sz="quarter" idx="12"/>
          </p:nvPr>
        </p:nvSpPr>
        <p:spPr/>
        <p:txBody>
          <a:bodyPr rtlCol="0"/>
          <a:lstStyle>
            <a:lvl1pPr>
              <a:defRPr lang="es-ES">
                <a:solidFill>
                  <a:schemeClr val="accent5"/>
                </a:solidFill>
              </a:defRPr>
            </a:lvl1pPr>
          </a:lstStyle>
          <a:p>
            <a:pPr rtl="0"/>
            <a:fld id="{5BFCF61C-3B18-4C03-8326-CC3B32D710C9}" type="slidenum">
              <a:rPr lang="es-ES" noProof="0" smtClean="0"/>
              <a:pPr rtl="0"/>
              <a:t>‹Nº›</a:t>
            </a:fld>
            <a:endParaRPr lang="es-ES" noProof="0"/>
          </a:p>
        </p:txBody>
      </p:sp>
      <p:sp>
        <p:nvSpPr>
          <p:cNvPr id="9" name="Título 8">
            <a:extLst>
              <a:ext uri="{FF2B5EF4-FFF2-40B4-BE49-F238E27FC236}">
                <a16:creationId xmlns:a16="http://schemas.microsoft.com/office/drawing/2014/main" id="{A78715BA-7A66-D464-AAEF-141988B8718B}"/>
              </a:ext>
            </a:extLst>
          </p:cNvPr>
          <p:cNvSpPr>
            <a:spLocks noGrp="1"/>
          </p:cNvSpPr>
          <p:nvPr>
            <p:ph type="title"/>
          </p:nvPr>
        </p:nvSpPr>
        <p:spPr>
          <a:xfrm>
            <a:off x="603504" y="1463040"/>
            <a:ext cx="10515600" cy="575321"/>
          </a:xfrm>
        </p:spPr>
        <p:txBody>
          <a:bodyPr rtlCol="0"/>
          <a:lstStyle>
            <a:lvl1pPr>
              <a:defRPr lang="es-ES" sz="5000">
                <a:solidFill>
                  <a:schemeClr val="accent5"/>
                </a:solidFill>
              </a:defRPr>
            </a:lvl1pPr>
          </a:lstStyle>
          <a:p>
            <a:pPr rtl="0"/>
            <a:r>
              <a:rPr lang="es-ES" noProof="0"/>
              <a:t>Haga clic para modificar el estilo de título del patrón</a:t>
            </a:r>
          </a:p>
        </p:txBody>
      </p:sp>
      <p:sp>
        <p:nvSpPr>
          <p:cNvPr id="11" name="Marcador de texto 10">
            <a:extLst>
              <a:ext uri="{FF2B5EF4-FFF2-40B4-BE49-F238E27FC236}">
                <a16:creationId xmlns:a16="http://schemas.microsoft.com/office/drawing/2014/main" id="{3D0BF4BF-3C7C-C67F-B6EE-805EC95EF8CA}"/>
              </a:ext>
            </a:extLst>
          </p:cNvPr>
          <p:cNvSpPr>
            <a:spLocks noGrp="1"/>
          </p:cNvSpPr>
          <p:nvPr>
            <p:ph type="body" sz="quarter" idx="13"/>
          </p:nvPr>
        </p:nvSpPr>
        <p:spPr>
          <a:xfrm>
            <a:off x="649224" y="3483864"/>
            <a:ext cx="4828032" cy="490538"/>
          </a:xfrm>
        </p:spPr>
        <p:txBody>
          <a:bodyPr rtlCol="0"/>
          <a:lstStyle>
            <a:lvl1pPr marL="0" indent="0">
              <a:lnSpc>
                <a:spcPct val="10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4" name="Marcador de texto 13">
            <a:extLst>
              <a:ext uri="{FF2B5EF4-FFF2-40B4-BE49-F238E27FC236}">
                <a16:creationId xmlns:a16="http://schemas.microsoft.com/office/drawing/2014/main" id="{EF15CD76-2DD5-DB8A-37D3-6098A50870D0}"/>
              </a:ext>
            </a:extLst>
          </p:cNvPr>
          <p:cNvSpPr>
            <a:spLocks noGrp="1"/>
          </p:cNvSpPr>
          <p:nvPr>
            <p:ph type="body" sz="quarter" idx="15"/>
          </p:nvPr>
        </p:nvSpPr>
        <p:spPr>
          <a:xfrm>
            <a:off x="365760" y="3931920"/>
            <a:ext cx="4754880" cy="1682750"/>
          </a:xfrm>
        </p:spPr>
        <p:txBody>
          <a:bodyPr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5" name="Marcador de texto 13">
            <a:extLst>
              <a:ext uri="{FF2B5EF4-FFF2-40B4-BE49-F238E27FC236}">
                <a16:creationId xmlns:a16="http://schemas.microsoft.com/office/drawing/2014/main" id="{57A044E0-660B-4002-E13C-F00498E49782}"/>
              </a:ext>
            </a:extLst>
          </p:cNvPr>
          <p:cNvSpPr>
            <a:spLocks noGrp="1"/>
          </p:cNvSpPr>
          <p:nvPr>
            <p:ph type="body" sz="quarter" idx="16"/>
          </p:nvPr>
        </p:nvSpPr>
        <p:spPr>
          <a:xfrm>
            <a:off x="5943600" y="3931920"/>
            <a:ext cx="4754880" cy="1682750"/>
          </a:xfrm>
        </p:spPr>
        <p:txBody>
          <a:bodyPr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grpSp>
        <p:nvGrpSpPr>
          <p:cNvPr id="19" name="Grupo 18">
            <a:extLst>
              <a:ext uri="{FF2B5EF4-FFF2-40B4-BE49-F238E27FC236}">
                <a16:creationId xmlns:a16="http://schemas.microsoft.com/office/drawing/2014/main" id="{FF8CCEDA-D691-A48A-BAAF-D004EBE38E55}"/>
              </a:ext>
            </a:extLst>
          </p:cNvPr>
          <p:cNvGrpSpPr/>
          <p:nvPr userDrawn="1"/>
        </p:nvGrpSpPr>
        <p:grpSpPr>
          <a:xfrm rot="16200000" flipV="1">
            <a:off x="8764091" y="3943349"/>
            <a:ext cx="5829301" cy="0"/>
            <a:chOff x="2287349" y="55407920"/>
            <a:chExt cx="11160369" cy="0"/>
          </a:xfrm>
        </p:grpSpPr>
        <p:cxnSp>
          <p:nvCxnSpPr>
            <p:cNvPr id="20" name="Conector recto 19">
              <a:extLst>
                <a:ext uri="{FF2B5EF4-FFF2-40B4-BE49-F238E27FC236}">
                  <a16:creationId xmlns:a16="http://schemas.microsoft.com/office/drawing/2014/main" id="{5605A0EB-A31A-D2D4-5671-D1F763493E1F}"/>
                </a:ext>
              </a:extLst>
            </p:cNvPr>
            <p:cNvCxnSpPr>
              <a:cxnSpLocks/>
            </p:cNvCxnSpPr>
            <p:nvPr/>
          </p:nvCxnSpPr>
          <p:spPr>
            <a:xfrm rot="16200000">
              <a:off x="5934529" y="51760740"/>
              <a:ext cx="0" cy="7294360"/>
            </a:xfrm>
            <a:prstGeom prst="line">
              <a:avLst/>
            </a:prstGeom>
            <a:ln w="444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1" name="Conector recto 20">
              <a:extLst>
                <a:ext uri="{FF2B5EF4-FFF2-40B4-BE49-F238E27FC236}">
                  <a16:creationId xmlns:a16="http://schemas.microsoft.com/office/drawing/2014/main" id="{EFEFE03D-E00E-B4FD-6765-44E55D5FA212}"/>
                </a:ext>
              </a:extLst>
            </p:cNvPr>
            <p:cNvCxnSpPr>
              <a:cxnSpLocks/>
            </p:cNvCxnSpPr>
            <p:nvPr/>
          </p:nvCxnSpPr>
          <p:spPr>
            <a:xfrm rot="16200000">
              <a:off x="11514714" y="53474916"/>
              <a:ext cx="0" cy="3866008"/>
            </a:xfrm>
            <a:prstGeom prst="line">
              <a:avLst/>
            </a:prstGeom>
            <a:ln w="44450">
              <a:solidFill>
                <a:schemeClr val="accent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36280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res contenidos a la izquierda">
    <p:bg>
      <p:bgPr>
        <a:solidFill>
          <a:schemeClr val="accent5"/>
        </a:solidFill>
        <a:effectLst/>
      </p:bgPr>
    </p:bg>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0F5A1967-7F8F-319E-2E67-BD9E4F074B05}"/>
              </a:ext>
            </a:extLst>
          </p:cNvPr>
          <p:cNvSpPr/>
          <p:nvPr userDrawn="1"/>
        </p:nvSpPr>
        <p:spPr>
          <a:xfrm>
            <a:off x="8115301" y="0"/>
            <a:ext cx="407669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vl1pPr marL="0" algn="l" defTabSz="914400" rtl="0" eaLnBrk="1" latinLnBrk="0" hangingPunct="1">
              <a:defRPr lang="es-ES" sz="1800" kern="1200">
                <a:solidFill>
                  <a:schemeClr val="lt1"/>
                </a:solidFill>
                <a:latin typeface="+mn-lt"/>
                <a:ea typeface="+mn-ea"/>
                <a:cs typeface="+mn-cs"/>
              </a:defRPr>
            </a:lvl1pPr>
            <a:lvl2pPr marL="457200" algn="l" defTabSz="914400" rtl="0" eaLnBrk="1" latinLnBrk="0" hangingPunct="1">
              <a:defRPr lang="es-ES" sz="1800" kern="1200">
                <a:solidFill>
                  <a:schemeClr val="lt1"/>
                </a:solidFill>
                <a:latin typeface="+mn-lt"/>
                <a:ea typeface="+mn-ea"/>
                <a:cs typeface="+mn-cs"/>
              </a:defRPr>
            </a:lvl2pPr>
            <a:lvl3pPr marL="914400" algn="l" defTabSz="914400" rtl="0" eaLnBrk="1" latinLnBrk="0" hangingPunct="1">
              <a:defRPr lang="es-ES" sz="1800" kern="1200">
                <a:solidFill>
                  <a:schemeClr val="lt1"/>
                </a:solidFill>
                <a:latin typeface="+mn-lt"/>
                <a:ea typeface="+mn-ea"/>
                <a:cs typeface="+mn-cs"/>
              </a:defRPr>
            </a:lvl3pPr>
            <a:lvl4pPr marL="1371600" algn="l" defTabSz="914400" rtl="0" eaLnBrk="1" latinLnBrk="0" hangingPunct="1">
              <a:defRPr lang="es-ES" sz="1800" kern="1200">
                <a:solidFill>
                  <a:schemeClr val="lt1"/>
                </a:solidFill>
                <a:latin typeface="+mn-lt"/>
                <a:ea typeface="+mn-ea"/>
                <a:cs typeface="+mn-cs"/>
              </a:defRPr>
            </a:lvl4pPr>
            <a:lvl5pPr marL="1828800" algn="l" defTabSz="914400" rtl="0" eaLnBrk="1" latinLnBrk="0" hangingPunct="1">
              <a:defRPr lang="es-ES" sz="1800" kern="1200">
                <a:solidFill>
                  <a:schemeClr val="lt1"/>
                </a:solidFill>
                <a:latin typeface="+mn-lt"/>
                <a:ea typeface="+mn-ea"/>
                <a:cs typeface="+mn-cs"/>
              </a:defRPr>
            </a:lvl5pPr>
            <a:lvl6pPr marL="2286000" algn="l" defTabSz="914400" rtl="0" eaLnBrk="1" latinLnBrk="0" hangingPunct="1">
              <a:defRPr lang="es-ES" sz="1800" kern="1200">
                <a:solidFill>
                  <a:schemeClr val="lt1"/>
                </a:solidFill>
                <a:latin typeface="+mn-lt"/>
                <a:ea typeface="+mn-ea"/>
                <a:cs typeface="+mn-cs"/>
              </a:defRPr>
            </a:lvl6pPr>
            <a:lvl7pPr marL="2743200" algn="l" defTabSz="914400" rtl="0" eaLnBrk="1" latinLnBrk="0" hangingPunct="1">
              <a:defRPr lang="es-ES" sz="1800" kern="1200">
                <a:solidFill>
                  <a:schemeClr val="lt1"/>
                </a:solidFill>
                <a:latin typeface="+mn-lt"/>
                <a:ea typeface="+mn-ea"/>
                <a:cs typeface="+mn-cs"/>
              </a:defRPr>
            </a:lvl7pPr>
            <a:lvl8pPr marL="3200400" algn="l" defTabSz="914400" rtl="0" eaLnBrk="1" latinLnBrk="0" hangingPunct="1">
              <a:defRPr lang="es-ES" sz="1800" kern="1200">
                <a:solidFill>
                  <a:schemeClr val="lt1"/>
                </a:solidFill>
                <a:latin typeface="+mn-lt"/>
                <a:ea typeface="+mn-ea"/>
                <a:cs typeface="+mn-cs"/>
              </a:defRPr>
            </a:lvl8pPr>
            <a:lvl9pPr marL="3657600" algn="l" defTabSz="914400" rtl="0" eaLnBrk="1" latinLnBrk="0" hangingPunct="1">
              <a:defRPr lang="es-ES" sz="1800" kern="1200">
                <a:solidFill>
                  <a:schemeClr val="lt1"/>
                </a:solidFill>
                <a:latin typeface="+mn-lt"/>
                <a:ea typeface="+mn-ea"/>
                <a:cs typeface="+mn-cs"/>
              </a:defRPr>
            </a:lvl9pPr>
          </a:lstStyle>
          <a:p>
            <a:pPr algn="ctr" rtl="0"/>
            <a:endParaRPr lang="es-ES" noProof="0">
              <a:solidFill>
                <a:schemeClr val="bg2"/>
              </a:solidFill>
            </a:endParaRPr>
          </a:p>
        </p:txBody>
      </p:sp>
      <p:grpSp>
        <p:nvGrpSpPr>
          <p:cNvPr id="19" name="Grupo 18">
            <a:extLst>
              <a:ext uri="{FF2B5EF4-FFF2-40B4-BE49-F238E27FC236}">
                <a16:creationId xmlns:a16="http://schemas.microsoft.com/office/drawing/2014/main" id="{52425424-7549-BE00-EA05-384DBD00F3B2}"/>
              </a:ext>
            </a:extLst>
          </p:cNvPr>
          <p:cNvGrpSpPr/>
          <p:nvPr userDrawn="1"/>
        </p:nvGrpSpPr>
        <p:grpSpPr>
          <a:xfrm>
            <a:off x="6317679" y="4564864"/>
            <a:ext cx="5858373" cy="385"/>
            <a:chOff x="5440605" y="5540787"/>
            <a:chExt cx="5858373" cy="385"/>
          </a:xfrm>
        </p:grpSpPr>
        <p:cxnSp>
          <p:nvCxnSpPr>
            <p:cNvPr id="20" name="Conector recto 19">
              <a:extLst>
                <a:ext uri="{FF2B5EF4-FFF2-40B4-BE49-F238E27FC236}">
                  <a16:creationId xmlns:a16="http://schemas.microsoft.com/office/drawing/2014/main" id="{4D88329B-DC1A-F93F-7A3A-84FDE2989BB6}"/>
                </a:ext>
              </a:extLst>
            </p:cNvPr>
            <p:cNvCxnSpPr>
              <a:cxnSpLocks/>
            </p:cNvCxnSpPr>
            <p:nvPr/>
          </p:nvCxnSpPr>
          <p:spPr>
            <a:xfrm>
              <a:off x="5440605" y="5541172"/>
              <a:ext cx="1797621"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1" name="Conector recto 20">
              <a:extLst>
                <a:ext uri="{FF2B5EF4-FFF2-40B4-BE49-F238E27FC236}">
                  <a16:creationId xmlns:a16="http://schemas.microsoft.com/office/drawing/2014/main" id="{E7690B71-E252-7020-6DC7-F643767B2B78}"/>
                </a:ext>
              </a:extLst>
            </p:cNvPr>
            <p:cNvCxnSpPr>
              <a:cxnSpLocks/>
            </p:cNvCxnSpPr>
            <p:nvPr/>
          </p:nvCxnSpPr>
          <p:spPr>
            <a:xfrm>
              <a:off x="7237724" y="5540787"/>
              <a:ext cx="4061254" cy="0"/>
            </a:xfrm>
            <a:prstGeom prst="line">
              <a:avLst/>
            </a:prstGeom>
            <a:ln w="57150">
              <a:solidFill>
                <a:schemeClr val="accent5"/>
              </a:solidFill>
            </a:ln>
          </p:spPr>
          <p:style>
            <a:lnRef idx="1">
              <a:schemeClr val="accent1"/>
            </a:lnRef>
            <a:fillRef idx="0">
              <a:schemeClr val="accent1"/>
            </a:fillRef>
            <a:effectRef idx="0">
              <a:schemeClr val="accent1"/>
            </a:effectRef>
            <a:fontRef idx="minor">
              <a:schemeClr val="tx1"/>
            </a:fontRef>
          </p:style>
        </p:cxnSp>
      </p:grpSp>
      <p:sp>
        <p:nvSpPr>
          <p:cNvPr id="4" name="Marcador de pie de página 3">
            <a:extLst>
              <a:ext uri="{FF2B5EF4-FFF2-40B4-BE49-F238E27FC236}">
                <a16:creationId xmlns:a16="http://schemas.microsoft.com/office/drawing/2014/main" id="{BA0C7E2C-83B2-58E9-DE90-AB1857F1A170}"/>
              </a:ext>
            </a:extLst>
          </p:cNvPr>
          <p:cNvSpPr>
            <a:spLocks noGrp="1"/>
          </p:cNvSpPr>
          <p:nvPr>
            <p:ph type="ftr" sz="quarter" idx="11"/>
          </p:nvPr>
        </p:nvSpPr>
        <p:spPr/>
        <p:txBody>
          <a:bodyPr rtlCol="0"/>
          <a:lstStyle>
            <a:defPPr>
              <a:defRPr lang="es-ES"/>
            </a:defPPr>
          </a:lstStyle>
          <a:p>
            <a:pPr rtl="0"/>
            <a:r>
              <a:rPr lang="es-ES" noProof="0"/>
              <a:t>Título de la presentación</a:t>
            </a:r>
          </a:p>
        </p:txBody>
      </p:sp>
      <p:sp>
        <p:nvSpPr>
          <p:cNvPr id="5" name="Marcador de número de diapositiva 4">
            <a:extLst>
              <a:ext uri="{FF2B5EF4-FFF2-40B4-BE49-F238E27FC236}">
                <a16:creationId xmlns:a16="http://schemas.microsoft.com/office/drawing/2014/main" id="{F487B4A1-AE7C-A6CC-7143-5EC918D662F7}"/>
              </a:ext>
            </a:extLst>
          </p:cNvPr>
          <p:cNvSpPr>
            <a:spLocks noGrp="1"/>
          </p:cNvSpPr>
          <p:nvPr>
            <p:ph type="sldNum" sz="quarter" idx="12"/>
          </p:nvPr>
        </p:nvSpPr>
        <p:spPr/>
        <p:txBody>
          <a:bodyPr rtlCol="0"/>
          <a:lstStyle>
            <a:defPPr>
              <a:defRPr lang="es-ES"/>
            </a:defPPr>
          </a:lstStyle>
          <a:p>
            <a:pPr rtl="0"/>
            <a:fld id="{5BFCF61C-3B18-4C03-8326-CC3B32D710C9}" type="slidenum">
              <a:rPr lang="es-ES" noProof="0" smtClean="0"/>
              <a:pPr rtl="0"/>
              <a:t>‹Nº›</a:t>
            </a:fld>
            <a:endParaRPr lang="es-ES" noProof="0"/>
          </a:p>
        </p:txBody>
      </p:sp>
      <p:sp>
        <p:nvSpPr>
          <p:cNvPr id="9" name="Título 8">
            <a:extLst>
              <a:ext uri="{FF2B5EF4-FFF2-40B4-BE49-F238E27FC236}">
                <a16:creationId xmlns:a16="http://schemas.microsoft.com/office/drawing/2014/main" id="{A78715BA-7A66-D464-AAEF-141988B8718B}"/>
              </a:ext>
            </a:extLst>
          </p:cNvPr>
          <p:cNvSpPr>
            <a:spLocks noGrp="1"/>
          </p:cNvSpPr>
          <p:nvPr>
            <p:ph type="title"/>
          </p:nvPr>
        </p:nvSpPr>
        <p:spPr>
          <a:xfrm>
            <a:off x="6217920" y="2514600"/>
            <a:ext cx="4846320" cy="1682749"/>
          </a:xfrm>
        </p:spPr>
        <p:txBody>
          <a:bodyPr rtlCol="0"/>
          <a:lstStyle>
            <a:lvl1pPr>
              <a:lnSpc>
                <a:spcPct val="100000"/>
              </a:lnSpc>
              <a:defRPr lang="es-ES" sz="5000">
                <a:solidFill>
                  <a:schemeClr val="tx2"/>
                </a:solidFill>
              </a:defRPr>
            </a:lvl1pPr>
          </a:lstStyle>
          <a:p>
            <a:pPr rtl="0"/>
            <a:r>
              <a:rPr lang="es-ES" noProof="0"/>
              <a:t>Haga clic para modificar el estilo de título del patrón</a:t>
            </a:r>
          </a:p>
        </p:txBody>
      </p:sp>
      <p:sp>
        <p:nvSpPr>
          <p:cNvPr id="11" name="Marcador de texto 10">
            <a:extLst>
              <a:ext uri="{FF2B5EF4-FFF2-40B4-BE49-F238E27FC236}">
                <a16:creationId xmlns:a16="http://schemas.microsoft.com/office/drawing/2014/main" id="{3D0BF4BF-3C7C-C67F-B6EE-805EC95EF8CA}"/>
              </a:ext>
            </a:extLst>
          </p:cNvPr>
          <p:cNvSpPr>
            <a:spLocks noGrp="1"/>
          </p:cNvSpPr>
          <p:nvPr>
            <p:ph type="body" sz="quarter" idx="13"/>
          </p:nvPr>
        </p:nvSpPr>
        <p:spPr>
          <a:xfrm>
            <a:off x="630936" y="1252728"/>
            <a:ext cx="4828032" cy="490538"/>
          </a:xfrm>
        </p:spPr>
        <p:txBody>
          <a:bodyPr rtlCol="0"/>
          <a:lstStyle>
            <a:lvl1pPr marL="0" indent="0">
              <a:lnSpc>
                <a:spcPct val="15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2" name="Marcador de texto 10">
            <a:extLst>
              <a:ext uri="{FF2B5EF4-FFF2-40B4-BE49-F238E27FC236}">
                <a16:creationId xmlns:a16="http://schemas.microsoft.com/office/drawing/2014/main" id="{BA37E40B-957E-C00E-3B34-1B67D341A771}"/>
              </a:ext>
            </a:extLst>
          </p:cNvPr>
          <p:cNvSpPr>
            <a:spLocks noGrp="1"/>
          </p:cNvSpPr>
          <p:nvPr>
            <p:ph type="body" sz="quarter" idx="14"/>
          </p:nvPr>
        </p:nvSpPr>
        <p:spPr>
          <a:xfrm>
            <a:off x="630936" y="3584448"/>
            <a:ext cx="4828032" cy="490538"/>
          </a:xfrm>
        </p:spPr>
        <p:txBody>
          <a:bodyPr rtlCol="0"/>
          <a:lstStyle>
            <a:lvl1pPr marL="0" indent="0">
              <a:lnSpc>
                <a:spcPct val="15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4" name="Marcador de texto 13">
            <a:extLst>
              <a:ext uri="{FF2B5EF4-FFF2-40B4-BE49-F238E27FC236}">
                <a16:creationId xmlns:a16="http://schemas.microsoft.com/office/drawing/2014/main" id="{EF15CD76-2DD5-DB8A-37D3-6098A50870D0}"/>
              </a:ext>
            </a:extLst>
          </p:cNvPr>
          <p:cNvSpPr>
            <a:spLocks noGrp="1"/>
          </p:cNvSpPr>
          <p:nvPr>
            <p:ph type="body" sz="quarter" idx="15"/>
          </p:nvPr>
        </p:nvSpPr>
        <p:spPr>
          <a:xfrm>
            <a:off x="365760" y="1792224"/>
            <a:ext cx="4754880" cy="1682750"/>
          </a:xfrm>
        </p:spPr>
        <p:txBody>
          <a:bodyPr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p:txBody>
      </p:sp>
      <p:sp>
        <p:nvSpPr>
          <p:cNvPr id="15" name="Marcador de texto 13">
            <a:extLst>
              <a:ext uri="{FF2B5EF4-FFF2-40B4-BE49-F238E27FC236}">
                <a16:creationId xmlns:a16="http://schemas.microsoft.com/office/drawing/2014/main" id="{57A044E0-660B-4002-E13C-F00498E49782}"/>
              </a:ext>
            </a:extLst>
          </p:cNvPr>
          <p:cNvSpPr>
            <a:spLocks noGrp="1"/>
          </p:cNvSpPr>
          <p:nvPr>
            <p:ph type="body" sz="quarter" idx="16"/>
          </p:nvPr>
        </p:nvSpPr>
        <p:spPr>
          <a:xfrm>
            <a:off x="365760" y="4123944"/>
            <a:ext cx="4754880" cy="941831"/>
          </a:xfrm>
        </p:spPr>
        <p:txBody>
          <a:bodyPr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p:txBody>
      </p:sp>
      <p:sp>
        <p:nvSpPr>
          <p:cNvPr id="22" name="Marcador de texto 10">
            <a:extLst>
              <a:ext uri="{FF2B5EF4-FFF2-40B4-BE49-F238E27FC236}">
                <a16:creationId xmlns:a16="http://schemas.microsoft.com/office/drawing/2014/main" id="{93287C28-1CA8-AEA5-1E16-BC0B1E99CD24}"/>
              </a:ext>
            </a:extLst>
          </p:cNvPr>
          <p:cNvSpPr>
            <a:spLocks noGrp="1"/>
          </p:cNvSpPr>
          <p:nvPr>
            <p:ph type="body" sz="quarter" idx="17"/>
          </p:nvPr>
        </p:nvSpPr>
        <p:spPr>
          <a:xfrm>
            <a:off x="630936" y="5065776"/>
            <a:ext cx="4828032" cy="490538"/>
          </a:xfrm>
        </p:spPr>
        <p:txBody>
          <a:bodyPr rtlCol="0"/>
          <a:lstStyle>
            <a:lvl1pPr marL="0" indent="0">
              <a:lnSpc>
                <a:spcPct val="15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23" name="Marcador de texto 13">
            <a:extLst>
              <a:ext uri="{FF2B5EF4-FFF2-40B4-BE49-F238E27FC236}">
                <a16:creationId xmlns:a16="http://schemas.microsoft.com/office/drawing/2014/main" id="{19920C32-5167-72B1-7B9E-709723F907CE}"/>
              </a:ext>
            </a:extLst>
          </p:cNvPr>
          <p:cNvSpPr>
            <a:spLocks noGrp="1"/>
          </p:cNvSpPr>
          <p:nvPr>
            <p:ph type="body" sz="quarter" idx="18"/>
          </p:nvPr>
        </p:nvSpPr>
        <p:spPr>
          <a:xfrm>
            <a:off x="365760" y="5605272"/>
            <a:ext cx="4754880" cy="1143254"/>
          </a:xfrm>
        </p:spPr>
        <p:txBody>
          <a:bodyPr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p:txBody>
      </p:sp>
    </p:spTree>
    <p:extLst>
      <p:ext uri="{BB962C8B-B14F-4D97-AF65-F5344CB8AC3E}">
        <p14:creationId xmlns:p14="http://schemas.microsoft.com/office/powerpoint/2010/main" val="3775982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os contenidos a la derecha">
    <p:bg>
      <p:bgPr>
        <a:solidFill>
          <a:schemeClr val="bg2"/>
        </a:solidFill>
        <a:effectLst/>
      </p:bgPr>
    </p:bg>
    <p:spTree>
      <p:nvGrpSpPr>
        <p:cNvPr id="1" name=""/>
        <p:cNvGrpSpPr/>
        <p:nvPr/>
      </p:nvGrpSpPr>
      <p:grpSpPr>
        <a:xfrm>
          <a:off x="0" y="0"/>
          <a:ext cx="0" cy="0"/>
          <a:chOff x="0" y="0"/>
          <a:chExt cx="0" cy="0"/>
        </a:xfrm>
      </p:grpSpPr>
      <p:sp>
        <p:nvSpPr>
          <p:cNvPr id="16" name="Rectángulo 15">
            <a:extLst>
              <a:ext uri="{FF2B5EF4-FFF2-40B4-BE49-F238E27FC236}">
                <a16:creationId xmlns:a16="http://schemas.microsoft.com/office/drawing/2014/main" id="{F5F7D9D8-A960-E038-84D2-764C7A50F698}"/>
              </a:ext>
            </a:extLst>
          </p:cNvPr>
          <p:cNvSpPr/>
          <p:nvPr userDrawn="1"/>
        </p:nvSpPr>
        <p:spPr>
          <a:xfrm>
            <a:off x="-12700" y="858"/>
            <a:ext cx="3060700" cy="685714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noProof="0">
              <a:solidFill>
                <a:schemeClr val="bg1"/>
              </a:solidFill>
            </a:endParaRPr>
          </a:p>
        </p:txBody>
      </p:sp>
      <p:sp>
        <p:nvSpPr>
          <p:cNvPr id="4" name="Marcador de pie de página 3">
            <a:extLst>
              <a:ext uri="{FF2B5EF4-FFF2-40B4-BE49-F238E27FC236}">
                <a16:creationId xmlns:a16="http://schemas.microsoft.com/office/drawing/2014/main" id="{BA0C7E2C-83B2-58E9-DE90-AB1857F1A170}"/>
              </a:ext>
            </a:extLst>
          </p:cNvPr>
          <p:cNvSpPr>
            <a:spLocks noGrp="1"/>
          </p:cNvSpPr>
          <p:nvPr>
            <p:ph type="ftr" sz="quarter" idx="11"/>
          </p:nvPr>
        </p:nvSpPr>
        <p:spPr/>
        <p:txBody>
          <a:bodyPr rtlCol="0"/>
          <a:lstStyle>
            <a:defPPr>
              <a:defRPr lang="es-ES"/>
            </a:defPPr>
          </a:lstStyle>
          <a:p>
            <a:pPr rtl="0"/>
            <a:r>
              <a:rPr lang="es-ES" noProof="0"/>
              <a:t>Título de la presentación</a:t>
            </a:r>
          </a:p>
        </p:txBody>
      </p:sp>
      <p:sp>
        <p:nvSpPr>
          <p:cNvPr id="5" name="Marcador de número de diapositiva 4">
            <a:extLst>
              <a:ext uri="{FF2B5EF4-FFF2-40B4-BE49-F238E27FC236}">
                <a16:creationId xmlns:a16="http://schemas.microsoft.com/office/drawing/2014/main" id="{F487B4A1-AE7C-A6CC-7143-5EC918D662F7}"/>
              </a:ext>
            </a:extLst>
          </p:cNvPr>
          <p:cNvSpPr>
            <a:spLocks noGrp="1"/>
          </p:cNvSpPr>
          <p:nvPr>
            <p:ph type="sldNum" sz="quarter" idx="12"/>
          </p:nvPr>
        </p:nvSpPr>
        <p:spPr/>
        <p:txBody>
          <a:bodyPr rtlCol="0"/>
          <a:lstStyle>
            <a:defPPr>
              <a:defRPr lang="es-ES"/>
            </a:defPPr>
          </a:lstStyle>
          <a:p>
            <a:pPr rtl="0"/>
            <a:fld id="{5BFCF61C-3B18-4C03-8326-CC3B32D710C9}" type="slidenum">
              <a:rPr lang="es-ES" noProof="0" smtClean="0"/>
              <a:pPr rtl="0"/>
              <a:t>‹Nº›</a:t>
            </a:fld>
            <a:endParaRPr lang="es-ES" noProof="0"/>
          </a:p>
        </p:txBody>
      </p:sp>
      <p:sp>
        <p:nvSpPr>
          <p:cNvPr id="9" name="Título 8">
            <a:extLst>
              <a:ext uri="{FF2B5EF4-FFF2-40B4-BE49-F238E27FC236}">
                <a16:creationId xmlns:a16="http://schemas.microsoft.com/office/drawing/2014/main" id="{A78715BA-7A66-D464-AAEF-141988B8718B}"/>
              </a:ext>
            </a:extLst>
          </p:cNvPr>
          <p:cNvSpPr>
            <a:spLocks noGrp="1"/>
          </p:cNvSpPr>
          <p:nvPr>
            <p:ph type="title"/>
          </p:nvPr>
        </p:nvSpPr>
        <p:spPr>
          <a:xfrm>
            <a:off x="667512" y="1399032"/>
            <a:ext cx="4846320" cy="1682749"/>
          </a:xfrm>
        </p:spPr>
        <p:txBody>
          <a:bodyPr rtlCol="0"/>
          <a:lstStyle>
            <a:lvl1pPr>
              <a:lnSpc>
                <a:spcPct val="80000"/>
              </a:lnSpc>
              <a:defRPr lang="es-ES" sz="5000">
                <a:solidFill>
                  <a:schemeClr val="tx2"/>
                </a:solidFill>
              </a:defRPr>
            </a:lvl1pPr>
          </a:lstStyle>
          <a:p>
            <a:pPr rtl="0"/>
            <a:r>
              <a:rPr lang="es-ES" noProof="0"/>
              <a:t>Haga clic para modificar el estilo de título del patrón</a:t>
            </a:r>
          </a:p>
        </p:txBody>
      </p:sp>
      <p:sp>
        <p:nvSpPr>
          <p:cNvPr id="11" name="Marcador de texto 10">
            <a:extLst>
              <a:ext uri="{FF2B5EF4-FFF2-40B4-BE49-F238E27FC236}">
                <a16:creationId xmlns:a16="http://schemas.microsoft.com/office/drawing/2014/main" id="{3D0BF4BF-3C7C-C67F-B6EE-805EC95EF8CA}"/>
              </a:ext>
            </a:extLst>
          </p:cNvPr>
          <p:cNvSpPr>
            <a:spLocks noGrp="1"/>
          </p:cNvSpPr>
          <p:nvPr>
            <p:ph type="body" sz="quarter" idx="13"/>
          </p:nvPr>
        </p:nvSpPr>
        <p:spPr>
          <a:xfrm>
            <a:off x="6245352" y="1252728"/>
            <a:ext cx="4828032" cy="490538"/>
          </a:xfrm>
        </p:spPr>
        <p:txBody>
          <a:bodyPr rtlCol="0"/>
          <a:lstStyle>
            <a:lvl1pPr marL="0" indent="0">
              <a:lnSpc>
                <a:spcPct val="15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2" name="Marcador de texto 10">
            <a:extLst>
              <a:ext uri="{FF2B5EF4-FFF2-40B4-BE49-F238E27FC236}">
                <a16:creationId xmlns:a16="http://schemas.microsoft.com/office/drawing/2014/main" id="{BA37E40B-957E-C00E-3B34-1B67D341A771}"/>
              </a:ext>
            </a:extLst>
          </p:cNvPr>
          <p:cNvSpPr>
            <a:spLocks noGrp="1"/>
          </p:cNvSpPr>
          <p:nvPr>
            <p:ph type="body" sz="quarter" idx="14"/>
          </p:nvPr>
        </p:nvSpPr>
        <p:spPr>
          <a:xfrm>
            <a:off x="6245352" y="3502152"/>
            <a:ext cx="4828032" cy="490538"/>
          </a:xfrm>
        </p:spPr>
        <p:txBody>
          <a:bodyPr rtlCol="0"/>
          <a:lstStyle>
            <a:lvl1pPr marL="0" indent="0">
              <a:lnSpc>
                <a:spcPct val="100000"/>
              </a:lnSpc>
              <a:spcBef>
                <a:spcPts val="0"/>
              </a:spcBef>
              <a:buNone/>
              <a:defRPr lang="es-ES" sz="2200" b="1">
                <a:solidFill>
                  <a:schemeClr val="tx2"/>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4" name="Marcador de texto 13">
            <a:extLst>
              <a:ext uri="{FF2B5EF4-FFF2-40B4-BE49-F238E27FC236}">
                <a16:creationId xmlns:a16="http://schemas.microsoft.com/office/drawing/2014/main" id="{EF15CD76-2DD5-DB8A-37D3-6098A50870D0}"/>
              </a:ext>
            </a:extLst>
          </p:cNvPr>
          <p:cNvSpPr>
            <a:spLocks noGrp="1"/>
          </p:cNvSpPr>
          <p:nvPr>
            <p:ph type="body" sz="quarter" idx="15"/>
          </p:nvPr>
        </p:nvSpPr>
        <p:spPr>
          <a:xfrm>
            <a:off x="5989320" y="1792224"/>
            <a:ext cx="4754880" cy="1682750"/>
          </a:xfrm>
        </p:spPr>
        <p:txBody>
          <a:bodyPr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p:txBody>
      </p:sp>
      <p:sp>
        <p:nvSpPr>
          <p:cNvPr id="15" name="Marcador de texto 13">
            <a:extLst>
              <a:ext uri="{FF2B5EF4-FFF2-40B4-BE49-F238E27FC236}">
                <a16:creationId xmlns:a16="http://schemas.microsoft.com/office/drawing/2014/main" id="{57A044E0-660B-4002-E13C-F00498E49782}"/>
              </a:ext>
            </a:extLst>
          </p:cNvPr>
          <p:cNvSpPr>
            <a:spLocks noGrp="1"/>
          </p:cNvSpPr>
          <p:nvPr>
            <p:ph type="body" sz="quarter" idx="16"/>
          </p:nvPr>
        </p:nvSpPr>
        <p:spPr>
          <a:xfrm>
            <a:off x="5989320" y="3941064"/>
            <a:ext cx="4754880" cy="1682750"/>
          </a:xfrm>
        </p:spPr>
        <p:txBody>
          <a:bodyPr rtlCol="0"/>
          <a:lstStyle>
            <a:lvl1pPr marL="283464" indent="-283464">
              <a:lnSpc>
                <a:spcPct val="150000"/>
              </a:lnSpc>
              <a:spcBef>
                <a:spcPts val="0"/>
              </a:spcBef>
              <a:defRPr lang="es-ES" sz="1600">
                <a:solidFill>
                  <a:schemeClr val="tx2"/>
                </a:solidFill>
              </a:defRPr>
            </a:lvl1pPr>
            <a:lvl2pPr indent="-283464">
              <a:lnSpc>
                <a:spcPct val="150000"/>
              </a:lnSpc>
              <a:spcBef>
                <a:spcPts val="0"/>
              </a:spcBef>
              <a:defRPr lang="es-ES" sz="1600">
                <a:solidFill>
                  <a:schemeClr val="tx2"/>
                </a:solidFill>
              </a:defRPr>
            </a:lvl2pPr>
            <a:lvl3pPr indent="-283464">
              <a:lnSpc>
                <a:spcPct val="150000"/>
              </a:lnSpc>
              <a:spcBef>
                <a:spcPts val="0"/>
              </a:spcBef>
              <a:defRPr lang="es-ES" sz="1600">
                <a:solidFill>
                  <a:schemeClr val="tx2"/>
                </a:solidFill>
              </a:defRPr>
            </a:lvl3pPr>
            <a:lvl4pPr indent="-283464">
              <a:lnSpc>
                <a:spcPct val="150000"/>
              </a:lnSpc>
              <a:spcBef>
                <a:spcPts val="0"/>
              </a:spcBef>
              <a:defRPr lang="es-ES" sz="1600">
                <a:solidFill>
                  <a:schemeClr val="tx2"/>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p:txBody>
      </p:sp>
      <p:grpSp>
        <p:nvGrpSpPr>
          <p:cNvPr id="17" name="Grupo 16">
            <a:extLst>
              <a:ext uri="{FF2B5EF4-FFF2-40B4-BE49-F238E27FC236}">
                <a16:creationId xmlns:a16="http://schemas.microsoft.com/office/drawing/2014/main" id="{40DF3371-342F-C17D-5A7F-EF76E89A55C5}"/>
              </a:ext>
            </a:extLst>
          </p:cNvPr>
          <p:cNvGrpSpPr/>
          <p:nvPr userDrawn="1"/>
        </p:nvGrpSpPr>
        <p:grpSpPr>
          <a:xfrm>
            <a:off x="-11882" y="3045007"/>
            <a:ext cx="4279082" cy="364"/>
            <a:chOff x="5475479" y="5537794"/>
            <a:chExt cx="4279082" cy="364"/>
          </a:xfrm>
        </p:grpSpPr>
        <p:cxnSp>
          <p:nvCxnSpPr>
            <p:cNvPr id="24" name="Conector recto 23">
              <a:extLst>
                <a:ext uri="{FF2B5EF4-FFF2-40B4-BE49-F238E27FC236}">
                  <a16:creationId xmlns:a16="http://schemas.microsoft.com/office/drawing/2014/main" id="{84369914-5489-3EA1-5419-F83F6C7A150D}"/>
                </a:ext>
              </a:extLst>
            </p:cNvPr>
            <p:cNvCxnSpPr>
              <a:cxnSpLocks/>
            </p:cNvCxnSpPr>
            <p:nvPr/>
          </p:nvCxnSpPr>
          <p:spPr>
            <a:xfrm>
              <a:off x="5475479" y="5537976"/>
              <a:ext cx="3060700" cy="0"/>
            </a:xfrm>
            <a:prstGeom prst="line">
              <a:avLst/>
            </a:prstGeom>
            <a:ln w="571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5" name="Conector recto 24">
              <a:extLst>
                <a:ext uri="{FF2B5EF4-FFF2-40B4-BE49-F238E27FC236}">
                  <a16:creationId xmlns:a16="http://schemas.microsoft.com/office/drawing/2014/main" id="{0BDE23CC-0B75-F3A6-1882-265BF90D4AA1}"/>
                </a:ext>
              </a:extLst>
            </p:cNvPr>
            <p:cNvCxnSpPr>
              <a:cxnSpLocks/>
            </p:cNvCxnSpPr>
            <p:nvPr/>
          </p:nvCxnSpPr>
          <p:spPr>
            <a:xfrm flipV="1">
              <a:off x="8537690" y="5537794"/>
              <a:ext cx="1216871" cy="364"/>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9097728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os contenidos en la parte derecha oscura">
    <p:bg>
      <p:bgPr>
        <a:solidFill>
          <a:schemeClr val="accent5"/>
        </a:solidFill>
        <a:effectLst/>
      </p:bgPr>
    </p:bg>
    <p:spTree>
      <p:nvGrpSpPr>
        <p:cNvPr id="1" name=""/>
        <p:cNvGrpSpPr/>
        <p:nvPr/>
      </p:nvGrpSpPr>
      <p:grpSpPr>
        <a:xfrm>
          <a:off x="0" y="0"/>
          <a:ext cx="0" cy="0"/>
          <a:chOff x="0" y="0"/>
          <a:chExt cx="0" cy="0"/>
        </a:xfrm>
      </p:grpSpPr>
      <p:sp>
        <p:nvSpPr>
          <p:cNvPr id="16" name="Rectángulo 15">
            <a:extLst>
              <a:ext uri="{FF2B5EF4-FFF2-40B4-BE49-F238E27FC236}">
                <a16:creationId xmlns:a16="http://schemas.microsoft.com/office/drawing/2014/main" id="{5749AEB6-4539-A203-D085-8EBE329C08E0}"/>
              </a:ext>
            </a:extLst>
          </p:cNvPr>
          <p:cNvSpPr/>
          <p:nvPr userDrawn="1"/>
        </p:nvSpPr>
        <p:spPr>
          <a:xfrm>
            <a:off x="3962399" y="858"/>
            <a:ext cx="8271641" cy="68571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noProof="0">
              <a:solidFill>
                <a:schemeClr val="tx2"/>
              </a:solidFill>
            </a:endParaRPr>
          </a:p>
        </p:txBody>
      </p:sp>
      <p:sp>
        <p:nvSpPr>
          <p:cNvPr id="4" name="Marcador de pie de página 3">
            <a:extLst>
              <a:ext uri="{FF2B5EF4-FFF2-40B4-BE49-F238E27FC236}">
                <a16:creationId xmlns:a16="http://schemas.microsoft.com/office/drawing/2014/main" id="{BA0C7E2C-83B2-58E9-DE90-AB1857F1A170}"/>
              </a:ext>
            </a:extLst>
          </p:cNvPr>
          <p:cNvSpPr>
            <a:spLocks noGrp="1"/>
          </p:cNvSpPr>
          <p:nvPr>
            <p:ph type="ftr" sz="quarter" idx="11"/>
          </p:nvPr>
        </p:nvSpPr>
        <p:spPr/>
        <p:txBody>
          <a:bodyPr rtlCol="0"/>
          <a:lstStyle>
            <a:defPPr>
              <a:defRPr lang="es-ES"/>
            </a:defPPr>
          </a:lstStyle>
          <a:p>
            <a:pPr rtl="0"/>
            <a:r>
              <a:rPr lang="es-ES" noProof="0"/>
              <a:t>Título de la presentación</a:t>
            </a:r>
          </a:p>
        </p:txBody>
      </p:sp>
      <p:sp>
        <p:nvSpPr>
          <p:cNvPr id="5" name="Marcador de número de diapositiva 4">
            <a:extLst>
              <a:ext uri="{FF2B5EF4-FFF2-40B4-BE49-F238E27FC236}">
                <a16:creationId xmlns:a16="http://schemas.microsoft.com/office/drawing/2014/main" id="{F487B4A1-AE7C-A6CC-7143-5EC918D662F7}"/>
              </a:ext>
            </a:extLst>
          </p:cNvPr>
          <p:cNvSpPr>
            <a:spLocks noGrp="1"/>
          </p:cNvSpPr>
          <p:nvPr>
            <p:ph type="sldNum" sz="quarter" idx="12"/>
          </p:nvPr>
        </p:nvSpPr>
        <p:spPr/>
        <p:txBody>
          <a:bodyPr rtlCol="0"/>
          <a:lstStyle>
            <a:lvl1pPr>
              <a:defRPr lang="es-ES">
                <a:solidFill>
                  <a:schemeClr val="bg1"/>
                </a:solidFill>
              </a:defRPr>
            </a:lvl1pPr>
          </a:lstStyle>
          <a:p>
            <a:pPr rtl="0"/>
            <a:fld id="{5BFCF61C-3B18-4C03-8326-CC3B32D710C9}" type="slidenum">
              <a:rPr lang="es-ES" noProof="0" smtClean="0"/>
              <a:pPr rtl="0"/>
              <a:t>‹Nº›</a:t>
            </a:fld>
            <a:endParaRPr lang="es-ES" noProof="0"/>
          </a:p>
        </p:txBody>
      </p:sp>
      <p:sp>
        <p:nvSpPr>
          <p:cNvPr id="9" name="Título 8">
            <a:extLst>
              <a:ext uri="{FF2B5EF4-FFF2-40B4-BE49-F238E27FC236}">
                <a16:creationId xmlns:a16="http://schemas.microsoft.com/office/drawing/2014/main" id="{A78715BA-7A66-D464-AAEF-141988B8718B}"/>
              </a:ext>
            </a:extLst>
          </p:cNvPr>
          <p:cNvSpPr>
            <a:spLocks noGrp="1"/>
          </p:cNvSpPr>
          <p:nvPr>
            <p:ph type="title"/>
          </p:nvPr>
        </p:nvSpPr>
        <p:spPr>
          <a:xfrm>
            <a:off x="667512" y="1399032"/>
            <a:ext cx="4846320" cy="1682749"/>
          </a:xfrm>
        </p:spPr>
        <p:txBody>
          <a:bodyPr rtlCol="0"/>
          <a:lstStyle>
            <a:lvl1pPr>
              <a:lnSpc>
                <a:spcPct val="80000"/>
              </a:lnSpc>
              <a:defRPr lang="es-ES" sz="5000">
                <a:solidFill>
                  <a:schemeClr val="accent4"/>
                </a:solidFill>
              </a:defRPr>
            </a:lvl1pPr>
          </a:lstStyle>
          <a:p>
            <a:pPr rtl="0"/>
            <a:r>
              <a:rPr lang="es-ES" noProof="0"/>
              <a:t>Haga clic para modificar el estilo de título del patrón</a:t>
            </a:r>
          </a:p>
        </p:txBody>
      </p:sp>
      <p:sp>
        <p:nvSpPr>
          <p:cNvPr id="11" name="Marcador de texto 10">
            <a:extLst>
              <a:ext uri="{FF2B5EF4-FFF2-40B4-BE49-F238E27FC236}">
                <a16:creationId xmlns:a16="http://schemas.microsoft.com/office/drawing/2014/main" id="{3D0BF4BF-3C7C-C67F-B6EE-805EC95EF8CA}"/>
              </a:ext>
            </a:extLst>
          </p:cNvPr>
          <p:cNvSpPr>
            <a:spLocks noGrp="1"/>
          </p:cNvSpPr>
          <p:nvPr>
            <p:ph type="body" sz="quarter" idx="13"/>
          </p:nvPr>
        </p:nvSpPr>
        <p:spPr>
          <a:xfrm>
            <a:off x="6245352" y="1353312"/>
            <a:ext cx="4828032" cy="490538"/>
          </a:xfrm>
        </p:spPr>
        <p:txBody>
          <a:bodyPr rtlCol="0"/>
          <a:lstStyle>
            <a:lvl1pPr marL="0" indent="0">
              <a:lnSpc>
                <a:spcPct val="100000"/>
              </a:lnSpc>
              <a:spcBef>
                <a:spcPts val="0"/>
              </a:spcBef>
              <a:buNone/>
              <a:defRPr lang="es-ES" sz="2200" b="1">
                <a:solidFill>
                  <a:schemeClr val="accent5"/>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2" name="Marcador de texto 10">
            <a:extLst>
              <a:ext uri="{FF2B5EF4-FFF2-40B4-BE49-F238E27FC236}">
                <a16:creationId xmlns:a16="http://schemas.microsoft.com/office/drawing/2014/main" id="{BA37E40B-957E-C00E-3B34-1B67D341A771}"/>
              </a:ext>
            </a:extLst>
          </p:cNvPr>
          <p:cNvSpPr>
            <a:spLocks noGrp="1"/>
          </p:cNvSpPr>
          <p:nvPr>
            <p:ph type="body" sz="quarter" idx="14"/>
          </p:nvPr>
        </p:nvSpPr>
        <p:spPr>
          <a:xfrm>
            <a:off x="6245352" y="3502152"/>
            <a:ext cx="4828032" cy="490538"/>
          </a:xfrm>
        </p:spPr>
        <p:txBody>
          <a:bodyPr rtlCol="0"/>
          <a:lstStyle>
            <a:lvl1pPr marL="0" indent="0">
              <a:lnSpc>
                <a:spcPct val="100000"/>
              </a:lnSpc>
              <a:spcBef>
                <a:spcPts val="0"/>
              </a:spcBef>
              <a:buNone/>
              <a:defRPr lang="es-ES" sz="2200" b="1">
                <a:solidFill>
                  <a:schemeClr val="accent5"/>
                </a:solidFill>
              </a:defRPr>
            </a:lvl1pPr>
            <a:lvl2pPr>
              <a:defRPr lang="es-ES">
                <a:solidFill>
                  <a:schemeClr val="bg1"/>
                </a:solidFill>
              </a:defRPr>
            </a:lvl2pPr>
            <a:lvl3pPr>
              <a:defRPr lang="es-ES">
                <a:solidFill>
                  <a:schemeClr val="bg1"/>
                </a:solidFill>
              </a:defRPr>
            </a:lvl3pPr>
            <a:lvl4pPr>
              <a:defRPr lang="es-ES">
                <a:solidFill>
                  <a:schemeClr val="bg1"/>
                </a:solidFill>
              </a:defRPr>
            </a:lvl4pPr>
            <a:lvl5pPr>
              <a:defRPr lang="es-ES">
                <a:solidFill>
                  <a:schemeClr val="bg1"/>
                </a:solidFill>
              </a:defRPr>
            </a:lvl5pPr>
          </a:lstStyle>
          <a:p>
            <a:pPr lvl="0" rtl="0"/>
            <a:r>
              <a:rPr lang="es-ES" noProof="0"/>
              <a:t>Haga clic para modificar los estilos de texto del patrón</a:t>
            </a:r>
          </a:p>
        </p:txBody>
      </p:sp>
      <p:sp>
        <p:nvSpPr>
          <p:cNvPr id="14" name="Marcador de texto 13">
            <a:extLst>
              <a:ext uri="{FF2B5EF4-FFF2-40B4-BE49-F238E27FC236}">
                <a16:creationId xmlns:a16="http://schemas.microsoft.com/office/drawing/2014/main" id="{EF15CD76-2DD5-DB8A-37D3-6098A50870D0}"/>
              </a:ext>
            </a:extLst>
          </p:cNvPr>
          <p:cNvSpPr>
            <a:spLocks noGrp="1"/>
          </p:cNvSpPr>
          <p:nvPr>
            <p:ph type="body" sz="quarter" idx="15"/>
          </p:nvPr>
        </p:nvSpPr>
        <p:spPr>
          <a:xfrm>
            <a:off x="5971032" y="1792224"/>
            <a:ext cx="4754880" cy="1682750"/>
          </a:xfrm>
        </p:spPr>
        <p:txBody>
          <a:bodyPr rtlCol="0"/>
          <a:lstStyle>
            <a:lvl1pPr marL="283464" indent="-283464">
              <a:lnSpc>
                <a:spcPct val="150000"/>
              </a:lnSpc>
              <a:spcBef>
                <a:spcPts val="0"/>
              </a:spcBef>
              <a:defRPr lang="es-ES" sz="1600">
                <a:solidFill>
                  <a:schemeClr val="accent5"/>
                </a:solidFill>
              </a:defRPr>
            </a:lvl1pPr>
            <a:lvl2pPr indent="-283464">
              <a:lnSpc>
                <a:spcPct val="150000"/>
              </a:lnSpc>
              <a:spcBef>
                <a:spcPts val="0"/>
              </a:spcBef>
              <a:defRPr lang="es-ES" sz="1600">
                <a:solidFill>
                  <a:schemeClr val="accent5"/>
                </a:solidFill>
              </a:defRPr>
            </a:lvl2pPr>
            <a:lvl3pPr indent="-283464">
              <a:lnSpc>
                <a:spcPct val="150000"/>
              </a:lnSpc>
              <a:spcBef>
                <a:spcPts val="0"/>
              </a:spcBef>
              <a:defRPr lang="es-ES" sz="1600">
                <a:solidFill>
                  <a:schemeClr val="accent5"/>
                </a:solidFill>
              </a:defRPr>
            </a:lvl3pPr>
            <a:lvl4pPr indent="-283464">
              <a:lnSpc>
                <a:spcPct val="150000"/>
              </a:lnSpc>
              <a:spcBef>
                <a:spcPts val="0"/>
              </a:spcBef>
              <a:defRPr lang="es-ES" sz="1600">
                <a:solidFill>
                  <a:schemeClr val="accent5"/>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p:txBody>
      </p:sp>
      <p:sp>
        <p:nvSpPr>
          <p:cNvPr id="15" name="Marcador de texto 13">
            <a:extLst>
              <a:ext uri="{FF2B5EF4-FFF2-40B4-BE49-F238E27FC236}">
                <a16:creationId xmlns:a16="http://schemas.microsoft.com/office/drawing/2014/main" id="{57A044E0-660B-4002-E13C-F00498E49782}"/>
              </a:ext>
            </a:extLst>
          </p:cNvPr>
          <p:cNvSpPr>
            <a:spLocks noGrp="1"/>
          </p:cNvSpPr>
          <p:nvPr>
            <p:ph type="body" sz="quarter" idx="16"/>
          </p:nvPr>
        </p:nvSpPr>
        <p:spPr>
          <a:xfrm>
            <a:off x="5971032" y="3941064"/>
            <a:ext cx="4754880" cy="1682750"/>
          </a:xfrm>
        </p:spPr>
        <p:txBody>
          <a:bodyPr rtlCol="0"/>
          <a:lstStyle>
            <a:lvl1pPr marL="283464" indent="-283464">
              <a:lnSpc>
                <a:spcPct val="150000"/>
              </a:lnSpc>
              <a:spcBef>
                <a:spcPts val="0"/>
              </a:spcBef>
              <a:defRPr lang="es-ES" sz="1600">
                <a:solidFill>
                  <a:schemeClr val="accent5"/>
                </a:solidFill>
              </a:defRPr>
            </a:lvl1pPr>
            <a:lvl2pPr indent="-283464">
              <a:lnSpc>
                <a:spcPct val="150000"/>
              </a:lnSpc>
              <a:spcBef>
                <a:spcPts val="0"/>
              </a:spcBef>
              <a:defRPr lang="es-ES" sz="1600">
                <a:solidFill>
                  <a:schemeClr val="accent5"/>
                </a:solidFill>
              </a:defRPr>
            </a:lvl2pPr>
            <a:lvl3pPr indent="-283464">
              <a:lnSpc>
                <a:spcPct val="150000"/>
              </a:lnSpc>
              <a:spcBef>
                <a:spcPts val="0"/>
              </a:spcBef>
              <a:defRPr lang="es-ES" sz="1600">
                <a:solidFill>
                  <a:schemeClr val="accent5"/>
                </a:solidFill>
              </a:defRPr>
            </a:lvl3pPr>
            <a:lvl4pPr indent="-283464">
              <a:lnSpc>
                <a:spcPct val="150000"/>
              </a:lnSpc>
              <a:spcBef>
                <a:spcPts val="0"/>
              </a:spcBef>
              <a:defRPr lang="es-ES" sz="1600">
                <a:solidFill>
                  <a:schemeClr val="accent5"/>
                </a:solidFill>
              </a:defRPr>
            </a:lvl4pPr>
            <a:lvl5pPr indent="-283464">
              <a:lnSpc>
                <a:spcPct val="150000"/>
              </a:lnSpc>
              <a:spcBef>
                <a:spcPts val="0"/>
              </a:spcBef>
              <a:defRPr lang="es-ES" sz="1600">
                <a:solidFill>
                  <a:schemeClr val="tx2"/>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p:txBody>
      </p:sp>
      <p:grpSp>
        <p:nvGrpSpPr>
          <p:cNvPr id="17" name="Grupo 16">
            <a:extLst>
              <a:ext uri="{FF2B5EF4-FFF2-40B4-BE49-F238E27FC236}">
                <a16:creationId xmlns:a16="http://schemas.microsoft.com/office/drawing/2014/main" id="{0D78A0CF-0A37-4436-67C4-B32FD7703E96}"/>
              </a:ext>
            </a:extLst>
          </p:cNvPr>
          <p:cNvGrpSpPr/>
          <p:nvPr userDrawn="1"/>
        </p:nvGrpSpPr>
        <p:grpSpPr>
          <a:xfrm>
            <a:off x="-28308" y="2514621"/>
            <a:ext cx="5666632" cy="0"/>
            <a:chOff x="5464255" y="5541151"/>
            <a:chExt cx="5666632" cy="0"/>
          </a:xfrm>
        </p:grpSpPr>
        <p:cxnSp>
          <p:nvCxnSpPr>
            <p:cNvPr id="24" name="Conector recto 23">
              <a:extLst>
                <a:ext uri="{FF2B5EF4-FFF2-40B4-BE49-F238E27FC236}">
                  <a16:creationId xmlns:a16="http://schemas.microsoft.com/office/drawing/2014/main" id="{8FC6D8A4-CA31-16C2-95B7-B98F65F29A69}"/>
                </a:ext>
              </a:extLst>
            </p:cNvPr>
            <p:cNvCxnSpPr>
              <a:cxnSpLocks/>
            </p:cNvCxnSpPr>
            <p:nvPr/>
          </p:nvCxnSpPr>
          <p:spPr>
            <a:xfrm>
              <a:off x="5464255" y="5541151"/>
              <a:ext cx="3991534"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5" name="Conector recto 24">
              <a:extLst>
                <a:ext uri="{FF2B5EF4-FFF2-40B4-BE49-F238E27FC236}">
                  <a16:creationId xmlns:a16="http://schemas.microsoft.com/office/drawing/2014/main" id="{02097A8D-64FC-CDBD-4497-5E32BC6AF9C2}"/>
                </a:ext>
              </a:extLst>
            </p:cNvPr>
            <p:cNvCxnSpPr>
              <a:cxnSpLocks/>
            </p:cNvCxnSpPr>
            <p:nvPr/>
          </p:nvCxnSpPr>
          <p:spPr>
            <a:xfrm>
              <a:off x="9454487" y="5541151"/>
              <a:ext cx="1676400" cy="0"/>
            </a:xfrm>
            <a:prstGeom prst="line">
              <a:avLst/>
            </a:prstGeom>
            <a:ln w="57150">
              <a:solidFill>
                <a:schemeClr val="accent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8193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76BC278-3A9A-4241-1DE5-469D2AB5E36B}"/>
              </a:ext>
            </a:extLst>
          </p:cNvPr>
          <p:cNvSpPr>
            <a:spLocks noGrp="1"/>
          </p:cNvSpPr>
          <p:nvPr>
            <p:ph type="title"/>
          </p:nvPr>
        </p:nvSpPr>
        <p:spPr>
          <a:xfrm>
            <a:off x="838200" y="1115367"/>
            <a:ext cx="10515600" cy="575321"/>
          </a:xfrm>
          <a:prstGeom prst="rect">
            <a:avLst/>
          </a:prstGeom>
        </p:spPr>
        <p:txBody>
          <a:bodyPr vert="horz" lIns="91440" tIns="45720" rIns="91440" bIns="45720" rtlCol="0" anchor="t">
            <a:noAutofit/>
          </a:bodyPr>
          <a:lstStyle>
            <a:defPPr>
              <a:defRPr lang="es-ES"/>
            </a:defPPr>
          </a:lstStyle>
          <a:p>
            <a:pPr rtl="0"/>
            <a:r>
              <a:rPr lang="es-ES"/>
              <a:t>Haga clic para modificar el estilo de título del patrón</a:t>
            </a:r>
          </a:p>
        </p:txBody>
      </p:sp>
      <p:sp>
        <p:nvSpPr>
          <p:cNvPr id="3" name="Marcador de texto 2">
            <a:extLst>
              <a:ext uri="{FF2B5EF4-FFF2-40B4-BE49-F238E27FC236}">
                <a16:creationId xmlns:a16="http://schemas.microsoft.com/office/drawing/2014/main" id="{138A5E58-5605-E2B6-AEBE-7EF159AAD7E2}"/>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defPPr>
              <a:defRPr lang="es-ES"/>
            </a:def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p>
        </p:txBody>
      </p:sp>
      <p:sp>
        <p:nvSpPr>
          <p:cNvPr id="4" name="Marcador de fecha 3">
            <a:extLst>
              <a:ext uri="{FF2B5EF4-FFF2-40B4-BE49-F238E27FC236}">
                <a16:creationId xmlns:a16="http://schemas.microsoft.com/office/drawing/2014/main" id="{B221D507-72FD-CB53-B342-C69D562AFD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noAutofit/>
          </a:bodyPr>
          <a:lstStyle>
            <a:lvl1pPr algn="l">
              <a:defRPr lang="es-ES" sz="1200">
                <a:solidFill>
                  <a:schemeClr val="tx1">
                    <a:tint val="75000"/>
                  </a:schemeClr>
                </a:solidFill>
              </a:defRPr>
            </a:lvl1pPr>
          </a:lstStyle>
          <a:p>
            <a:pPr rtl="0"/>
            <a:endParaRPr lang="es-ES" noProof="0"/>
          </a:p>
        </p:txBody>
      </p:sp>
      <p:sp>
        <p:nvSpPr>
          <p:cNvPr id="5" name="Marcador de pie de página 4">
            <a:extLst>
              <a:ext uri="{FF2B5EF4-FFF2-40B4-BE49-F238E27FC236}">
                <a16:creationId xmlns:a16="http://schemas.microsoft.com/office/drawing/2014/main" id="{01A3E9A7-861F-C5C4-DD4E-37AC66D867ED}"/>
              </a:ext>
            </a:extLst>
          </p:cNvPr>
          <p:cNvSpPr>
            <a:spLocks noGrp="1"/>
          </p:cNvSpPr>
          <p:nvPr>
            <p:ph type="ftr" sz="quarter" idx="3"/>
          </p:nvPr>
        </p:nvSpPr>
        <p:spPr>
          <a:xfrm>
            <a:off x="411479" y="301752"/>
            <a:ext cx="2043853" cy="274320"/>
          </a:xfrm>
          <a:prstGeom prst="rect">
            <a:avLst/>
          </a:prstGeom>
        </p:spPr>
        <p:txBody>
          <a:bodyPr vert="horz" lIns="91440" tIns="45720" rIns="91440" bIns="45720" rtlCol="0" anchor="ctr">
            <a:noAutofit/>
          </a:bodyPr>
          <a:lstStyle>
            <a:lvl1pPr algn="l">
              <a:defRPr lang="es-ES" sz="1200">
                <a:solidFill>
                  <a:schemeClr val="tx2"/>
                </a:solidFill>
              </a:defRPr>
            </a:lvl1pPr>
          </a:lstStyle>
          <a:p>
            <a:pPr rtl="0"/>
            <a:r>
              <a:rPr lang="es-ES"/>
              <a:t>Título de la presentación</a:t>
            </a:r>
            <a:endParaRPr lang="es-ES" dirty="0"/>
          </a:p>
        </p:txBody>
      </p:sp>
      <p:sp>
        <p:nvSpPr>
          <p:cNvPr id="6" name="Marcador de número de diapositiva 5">
            <a:extLst>
              <a:ext uri="{FF2B5EF4-FFF2-40B4-BE49-F238E27FC236}">
                <a16:creationId xmlns:a16="http://schemas.microsoft.com/office/drawing/2014/main" id="{5877A1DC-56B8-6C78-5020-E45478D099C6}"/>
              </a:ext>
            </a:extLst>
          </p:cNvPr>
          <p:cNvSpPr>
            <a:spLocks noGrp="1"/>
          </p:cNvSpPr>
          <p:nvPr>
            <p:ph type="sldNum" sz="quarter" idx="4"/>
          </p:nvPr>
        </p:nvSpPr>
        <p:spPr>
          <a:xfrm>
            <a:off x="10122408" y="301752"/>
            <a:ext cx="1673352" cy="274320"/>
          </a:xfrm>
          <a:prstGeom prst="rect">
            <a:avLst/>
          </a:prstGeom>
        </p:spPr>
        <p:txBody>
          <a:bodyPr vert="horz" lIns="91440" tIns="45720" rIns="91440" bIns="45720" rtlCol="0" anchor="ctr">
            <a:noAutofit/>
          </a:bodyPr>
          <a:lstStyle>
            <a:lvl1pPr algn="r">
              <a:defRPr lang="es-ES" sz="1200">
                <a:solidFill>
                  <a:schemeClr val="tx2"/>
                </a:solidFill>
              </a:defRPr>
            </a:lvl1pPr>
          </a:lstStyle>
          <a:p>
            <a:pPr rtl="0"/>
            <a:fld id="{5BFCF61C-3B18-4C03-8326-CC3B32D710C9}" type="slidenum">
              <a:rPr lang="es-ES" noProof="0" smtClean="0"/>
              <a:pPr rtl="0"/>
              <a:t>‹Nº›</a:t>
            </a:fld>
            <a:endParaRPr lang="es-ES" noProof="0"/>
          </a:p>
        </p:txBody>
      </p:sp>
    </p:spTree>
    <p:extLst>
      <p:ext uri="{BB962C8B-B14F-4D97-AF65-F5344CB8AC3E}">
        <p14:creationId xmlns:p14="http://schemas.microsoft.com/office/powerpoint/2010/main" val="135068052"/>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1" r:id="rId3"/>
    <p:sldLayoutId id="2147483660" r:id="rId4"/>
    <p:sldLayoutId id="2147483661" r:id="rId5"/>
    <p:sldLayoutId id="2147483665" r:id="rId6"/>
    <p:sldLayoutId id="2147483662" r:id="rId7"/>
    <p:sldLayoutId id="2147483664" r:id="rId8"/>
    <p:sldLayoutId id="2147483663" r:id="rId9"/>
    <p:sldLayoutId id="2147483652" r:id="rId10"/>
    <p:sldLayoutId id="2147483666" r:id="rId11"/>
    <p:sldLayoutId id="2147483658" r:id="rId12"/>
    <p:sldLayoutId id="2147483654" r:id="rId13"/>
    <p:sldLayoutId id="2147483655" r:id="rId14"/>
    <p:sldLayoutId id="2147483656" r:id="rId15"/>
    <p:sldLayoutId id="2147483657" r:id="rId16"/>
  </p:sldLayoutIdLst>
  <p:hf hdr="0" dt="0"/>
  <p:txStyles>
    <p:titleStyle>
      <a:lvl1pPr algn="l" defTabSz="914400" rtl="0" eaLnBrk="1" latinLnBrk="0" hangingPunct="1">
        <a:lnSpc>
          <a:spcPct val="80000"/>
        </a:lnSpc>
        <a:spcBef>
          <a:spcPct val="0"/>
        </a:spcBef>
        <a:buNone/>
        <a:defRPr lang="es-ES" sz="4400" kern="1200" cap="all" baseline="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s-ES"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s-ES"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s-ES"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9pPr>
    </p:bodyStyle>
    <p:otherStyle>
      <a:defPPr>
        <a:defRPr lang="es-ES"/>
      </a:defPPr>
      <a:lvl1pPr marL="0" algn="l" defTabSz="914400" rtl="0" eaLnBrk="1" latinLnBrk="0" hangingPunct="1">
        <a:defRPr lang="es-ES" sz="1800" kern="1200">
          <a:solidFill>
            <a:schemeClr val="tx1"/>
          </a:solidFill>
          <a:latin typeface="+mn-lt"/>
          <a:ea typeface="+mn-ea"/>
          <a:cs typeface="+mn-cs"/>
        </a:defRPr>
      </a:lvl1pPr>
      <a:lvl2pPr marL="457200" algn="l" defTabSz="914400" rtl="0" eaLnBrk="1" latinLnBrk="0" hangingPunct="1">
        <a:defRPr lang="es-ES" sz="1800" kern="1200">
          <a:solidFill>
            <a:schemeClr val="tx1"/>
          </a:solidFill>
          <a:latin typeface="+mn-lt"/>
          <a:ea typeface="+mn-ea"/>
          <a:cs typeface="+mn-cs"/>
        </a:defRPr>
      </a:lvl2pPr>
      <a:lvl3pPr marL="914400" algn="l" defTabSz="914400" rtl="0" eaLnBrk="1" latinLnBrk="0" hangingPunct="1">
        <a:defRPr lang="es-ES" sz="1800" kern="1200">
          <a:solidFill>
            <a:schemeClr val="tx1"/>
          </a:solidFill>
          <a:latin typeface="+mn-lt"/>
          <a:ea typeface="+mn-ea"/>
          <a:cs typeface="+mn-cs"/>
        </a:defRPr>
      </a:lvl3pPr>
      <a:lvl4pPr marL="1371600" algn="l" defTabSz="914400" rtl="0" eaLnBrk="1" latinLnBrk="0" hangingPunct="1">
        <a:defRPr lang="es-ES" sz="1800" kern="1200">
          <a:solidFill>
            <a:schemeClr val="tx1"/>
          </a:solidFill>
          <a:latin typeface="+mn-lt"/>
          <a:ea typeface="+mn-ea"/>
          <a:cs typeface="+mn-cs"/>
        </a:defRPr>
      </a:lvl4pPr>
      <a:lvl5pPr marL="1828800" algn="l" defTabSz="914400" rtl="0" eaLnBrk="1" latinLnBrk="0" hangingPunct="1">
        <a:defRPr lang="es-ES" sz="1800" kern="1200">
          <a:solidFill>
            <a:schemeClr val="tx1"/>
          </a:solidFill>
          <a:latin typeface="+mn-lt"/>
          <a:ea typeface="+mn-ea"/>
          <a:cs typeface="+mn-cs"/>
        </a:defRPr>
      </a:lvl5pPr>
      <a:lvl6pPr marL="2286000" algn="l" defTabSz="914400" rtl="0" eaLnBrk="1" latinLnBrk="0" hangingPunct="1">
        <a:defRPr lang="es-ES" sz="1800" kern="1200">
          <a:solidFill>
            <a:schemeClr val="tx1"/>
          </a:solidFill>
          <a:latin typeface="+mn-lt"/>
          <a:ea typeface="+mn-ea"/>
          <a:cs typeface="+mn-cs"/>
        </a:defRPr>
      </a:lvl6pPr>
      <a:lvl7pPr marL="2743200" algn="l" defTabSz="914400" rtl="0" eaLnBrk="1" latinLnBrk="0" hangingPunct="1">
        <a:defRPr lang="es-ES" sz="1800" kern="1200">
          <a:solidFill>
            <a:schemeClr val="tx1"/>
          </a:solidFill>
          <a:latin typeface="+mn-lt"/>
          <a:ea typeface="+mn-ea"/>
          <a:cs typeface="+mn-cs"/>
        </a:defRPr>
      </a:lvl7pPr>
      <a:lvl8pPr marL="3200400" algn="l" defTabSz="914400" rtl="0" eaLnBrk="1" latinLnBrk="0" hangingPunct="1">
        <a:defRPr lang="es-ES" sz="1800" kern="1200">
          <a:solidFill>
            <a:schemeClr val="tx1"/>
          </a:solidFill>
          <a:latin typeface="+mn-lt"/>
          <a:ea typeface="+mn-ea"/>
          <a:cs typeface="+mn-cs"/>
        </a:defRPr>
      </a:lvl8pPr>
      <a:lvl9pPr marL="3657600" algn="l" defTabSz="914400" rtl="0" eaLnBrk="1" latinLnBrk="0" hangingPunct="1">
        <a:defRPr lang="es-ES"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4.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4.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4.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4.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4.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4.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5.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5.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4.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4.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4.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4.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4.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4.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4.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4.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5.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5.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8.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8.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8.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8.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5.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5.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5.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5.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5.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5.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5.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5.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5.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5.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5.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5.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5.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5.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1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5.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8.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8.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4.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4.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4.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4.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4.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4.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1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8.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8.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8.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8.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8.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4.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4.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8.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8.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4" name="Título 23">
            <a:extLst>
              <a:ext uri="{FF2B5EF4-FFF2-40B4-BE49-F238E27FC236}">
                <a16:creationId xmlns:a16="http://schemas.microsoft.com/office/drawing/2014/main" id="{04B07C7A-8E1D-7BF7-31C8-5C68C6D2F9CF}"/>
              </a:ext>
            </a:extLst>
          </p:cNvPr>
          <p:cNvSpPr>
            <a:spLocks noGrp="1"/>
          </p:cNvSpPr>
          <p:nvPr>
            <p:ph type="ctrTitle"/>
          </p:nvPr>
        </p:nvSpPr>
        <p:spPr>
          <a:xfrm>
            <a:off x="971550" y="1560576"/>
            <a:ext cx="10325101" cy="2387600"/>
          </a:xfrm>
        </p:spPr>
        <p:txBody>
          <a:bodyPr rtlCol="0">
            <a:noAutofit/>
          </a:bodyPr>
          <a:lstStyle>
            <a:defPPr>
              <a:defRPr lang="es-ES"/>
            </a:defPPr>
          </a:lstStyle>
          <a:p>
            <a:pPr rtl="0"/>
            <a:r>
              <a:rPr lang="es-ES" sz="6000" b="1" dirty="0" smtClean="0"/>
              <a:t>DERECHO</a:t>
            </a:r>
            <a:br>
              <a:rPr lang="es-ES" sz="6000" b="1" dirty="0" smtClean="0"/>
            </a:br>
            <a:r>
              <a:rPr lang="es-ES" sz="6000" b="1" dirty="0" smtClean="0"/>
              <a:t>ADMINISTRATIVO</a:t>
            </a:r>
            <a:br>
              <a:rPr lang="es-ES" sz="6000" b="1" dirty="0" smtClean="0"/>
            </a:br>
            <a:r>
              <a:rPr lang="es-ES" sz="6000" b="1" dirty="0" smtClean="0"/>
              <a:t>DISCIPLINARIO</a:t>
            </a:r>
            <a:endParaRPr lang="es-ES" sz="6000" b="1" dirty="0"/>
          </a:p>
        </p:txBody>
      </p:sp>
    </p:spTree>
    <p:extLst>
      <p:ext uri="{BB962C8B-B14F-4D97-AF65-F5344CB8AC3E}">
        <p14:creationId xmlns:p14="http://schemas.microsoft.com/office/powerpoint/2010/main" val="28631039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10</a:t>
            </a:fld>
            <a:endParaRPr lang="es-ES" noProof="0"/>
          </a:p>
        </p:txBody>
      </p:sp>
      <p:sp>
        <p:nvSpPr>
          <p:cNvPr id="12" name="11 Rectángulo"/>
          <p:cNvSpPr/>
          <p:nvPr/>
        </p:nvSpPr>
        <p:spPr>
          <a:xfrm>
            <a:off x="391888" y="185511"/>
            <a:ext cx="11451770" cy="6555641"/>
          </a:xfrm>
          <a:prstGeom prst="rect">
            <a:avLst/>
          </a:prstGeom>
        </p:spPr>
        <p:txBody>
          <a:bodyPr wrap="square">
            <a:spAutoFit/>
          </a:bodyPr>
          <a:lstStyle/>
          <a:p>
            <a:pPr algn="just"/>
            <a:r>
              <a:rPr lang="es-MX" sz="2800" dirty="0" smtClean="0">
                <a:solidFill>
                  <a:schemeClr val="bg1"/>
                </a:solidFill>
              </a:rPr>
              <a:t>[…] pues </a:t>
            </a:r>
            <a:r>
              <a:rPr lang="es-MX" sz="2800" dirty="0">
                <a:solidFill>
                  <a:schemeClr val="bg1"/>
                </a:solidFill>
              </a:rPr>
              <a:t>sería desconocer la intención del Poder Revisor de la Constitución, que fue la de crear un sistema de normas conducentes a sancionar a quienes, teniendo el carácter de servidores públicos, incurrieran en actos u omisiones que afecten los principios fundamentales que rigen el desempeño de sus funciones y que están cargados de un alto valor moral, al que aspiran los empleados de gobierno y entes del Estado. </a:t>
            </a:r>
            <a:r>
              <a:rPr lang="es-MX" sz="2800" b="1" dirty="0">
                <a:solidFill>
                  <a:schemeClr val="bg1"/>
                </a:solidFill>
              </a:rPr>
              <a:t>Por tanto, no puede declararse la inconstitucionalidad de una norma sancionatoria de carácter administrativo, bajo el cerrado esquema y los mismos razonamientos que llevarían a decretar la inconstitucionalidad de una penal, de conformidad con los principios que regulan a ésta pues el juzgador, al realizar el citado estudio, no puede soslayar la naturaleza y finalidades que rigen al procedimiento sancionador administrativo conforme a los numerales 109 y 113 de la Constitución Política de los Estados Unidos Mexicanos</a:t>
            </a:r>
            <a:r>
              <a:rPr lang="es-MX" sz="2800" dirty="0">
                <a:solidFill>
                  <a:schemeClr val="bg1"/>
                </a:solidFill>
              </a:rPr>
              <a:t>.</a:t>
            </a:r>
          </a:p>
        </p:txBody>
      </p:sp>
    </p:spTree>
    <p:extLst>
      <p:ext uri="{BB962C8B-B14F-4D97-AF65-F5344CB8AC3E}">
        <p14:creationId xmlns:p14="http://schemas.microsoft.com/office/powerpoint/2010/main" val="2298044543"/>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ítulo 23">
            <a:extLst>
              <a:ext uri="{FF2B5EF4-FFF2-40B4-BE49-F238E27FC236}">
                <a16:creationId xmlns:a16="http://schemas.microsoft.com/office/drawing/2014/main" id="{04B07C7A-8E1D-7BF7-31C8-5C68C6D2F9CF}"/>
              </a:ext>
            </a:extLst>
          </p:cNvPr>
          <p:cNvSpPr>
            <a:spLocks noGrp="1"/>
          </p:cNvSpPr>
          <p:nvPr>
            <p:ph type="ctrTitle"/>
          </p:nvPr>
        </p:nvSpPr>
        <p:spPr/>
        <p:txBody>
          <a:bodyPr rtlCol="0">
            <a:noAutofit/>
          </a:bodyPr>
          <a:lstStyle>
            <a:defPPr>
              <a:defRPr lang="es-ES"/>
            </a:defPPr>
          </a:lstStyle>
          <a:p>
            <a:pPr rtl="0"/>
            <a:r>
              <a:rPr lang="es-ES" sz="4800" b="1" dirty="0" smtClean="0"/>
              <a:t>Tipicidad</a:t>
            </a:r>
            <a:br>
              <a:rPr lang="es-ES" sz="4800" b="1" dirty="0" smtClean="0"/>
            </a:br>
            <a:r>
              <a:rPr lang="es-ES" sz="4800" b="1" dirty="0" smtClean="0"/>
              <a:t>objetiva</a:t>
            </a:r>
            <a:endParaRPr lang="es-ES" sz="4800" b="1" dirty="0"/>
          </a:p>
        </p:txBody>
      </p:sp>
    </p:spTree>
    <p:extLst>
      <p:ext uri="{BB962C8B-B14F-4D97-AF65-F5344CB8AC3E}">
        <p14:creationId xmlns:p14="http://schemas.microsoft.com/office/powerpoint/2010/main" val="729459756"/>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Tipicidad objetiva</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101</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757772"/>
            <a:ext cx="8677836" cy="3218308"/>
          </a:xfrm>
        </p:spPr>
        <p:txBody>
          <a:bodyPr rtlCol="0"/>
          <a:lstStyle>
            <a:defPPr>
              <a:defRPr lang="es-ES"/>
            </a:defPPr>
          </a:lstStyle>
          <a:p>
            <a:pPr algn="just">
              <a:lnSpc>
                <a:spcPct val="100000"/>
              </a:lnSpc>
              <a:spcAft>
                <a:spcPts val="1200"/>
              </a:spcAft>
            </a:pPr>
            <a:r>
              <a:rPr lang="es-MX" sz="2800" dirty="0" smtClean="0"/>
              <a:t>Está </a:t>
            </a:r>
            <a:r>
              <a:rPr lang="es-MX" sz="2800" dirty="0"/>
              <a:t>constituida por una </a:t>
            </a:r>
            <a:r>
              <a:rPr lang="es-MX" sz="2800" b="1" dirty="0"/>
              <a:t>conducta</a:t>
            </a:r>
            <a:r>
              <a:rPr lang="es-MX" sz="2800" dirty="0"/>
              <a:t>, </a:t>
            </a:r>
            <a:r>
              <a:rPr lang="es-MX" sz="2800" b="1" dirty="0"/>
              <a:t>un resultado</a:t>
            </a:r>
            <a:r>
              <a:rPr lang="es-MX" sz="2800" dirty="0"/>
              <a:t> y </a:t>
            </a:r>
            <a:r>
              <a:rPr lang="es-MX" sz="2800" b="1" dirty="0"/>
              <a:t>un nexo causal</a:t>
            </a:r>
            <a:r>
              <a:rPr lang="es-MX" sz="2800" dirty="0"/>
              <a:t> entre conducta y resultado. Esto es, no sólo se imputa objetivamente a un </a:t>
            </a:r>
            <a:r>
              <a:rPr lang="es-MX" sz="2800" dirty="0" smtClean="0"/>
              <a:t>servidor haber </a:t>
            </a:r>
            <a:r>
              <a:rPr lang="es-MX" sz="2800" dirty="0"/>
              <a:t>desplegado </a:t>
            </a:r>
            <a:r>
              <a:rPr lang="es-MX" sz="2800" b="1" i="1" dirty="0"/>
              <a:t>una conducta </a:t>
            </a:r>
            <a:r>
              <a:rPr lang="es-MX" sz="2800" b="1" i="1" dirty="0" smtClean="0"/>
              <a:t>“típicamente” </a:t>
            </a:r>
            <a:r>
              <a:rPr lang="es-MX" sz="2800" b="1" i="1" dirty="0"/>
              <a:t>administrativa</a:t>
            </a:r>
            <a:r>
              <a:rPr lang="es-MX" sz="2800" dirty="0"/>
              <a:t>, sino el hecho de que por esa conducta se hayan producido determinadas consecuencias o </a:t>
            </a:r>
            <a:r>
              <a:rPr lang="es-MX" sz="2800" dirty="0" smtClean="0"/>
              <a:t>resultados.</a:t>
            </a:r>
            <a:endParaRPr lang="es-ES" sz="2800" dirty="0"/>
          </a:p>
        </p:txBody>
      </p:sp>
    </p:spTree>
    <p:extLst>
      <p:ext uri="{BB962C8B-B14F-4D97-AF65-F5344CB8AC3E}">
        <p14:creationId xmlns:p14="http://schemas.microsoft.com/office/powerpoint/2010/main" val="2196455135"/>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Tipicidad objetiva, conducta</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102</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838457"/>
            <a:ext cx="8677836" cy="3218308"/>
          </a:xfrm>
        </p:spPr>
        <p:txBody>
          <a:bodyPr rtlCol="0"/>
          <a:lstStyle>
            <a:defPPr>
              <a:defRPr lang="es-ES"/>
            </a:defPPr>
          </a:lstStyle>
          <a:p>
            <a:pPr algn="just">
              <a:lnSpc>
                <a:spcPct val="100000"/>
              </a:lnSpc>
              <a:spcAft>
                <a:spcPts val="1200"/>
              </a:spcAft>
            </a:pPr>
            <a:r>
              <a:rPr lang="es-MX" sz="2800" dirty="0" smtClean="0"/>
              <a:t>La conducta debe ser atribuible al servidor público. Una indebida notificación corresponde al encargado de hacerla y no al titular de la dependencia, pero si a la postre se repite la falta de cuidado o negligencia del primero, </a:t>
            </a:r>
            <a:r>
              <a:rPr lang="es-MX" sz="2800" b="1" dirty="0" smtClean="0"/>
              <a:t>entonces el titular es responsable por no velar por el correcto ejercicio del servicio público</a:t>
            </a:r>
            <a:r>
              <a:rPr lang="es-MX" sz="2800" dirty="0" smtClean="0"/>
              <a:t>.</a:t>
            </a:r>
            <a:endParaRPr lang="es-ES" sz="2800" dirty="0"/>
          </a:p>
        </p:txBody>
      </p:sp>
    </p:spTree>
    <p:extLst>
      <p:ext uri="{BB962C8B-B14F-4D97-AF65-F5344CB8AC3E}">
        <p14:creationId xmlns:p14="http://schemas.microsoft.com/office/powerpoint/2010/main" val="1998176294"/>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Tipicidad objetiva, resultado</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103</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3071547"/>
            <a:ext cx="8677836" cy="3218308"/>
          </a:xfrm>
        </p:spPr>
        <p:txBody>
          <a:bodyPr rtlCol="0"/>
          <a:lstStyle>
            <a:defPPr>
              <a:defRPr lang="es-ES"/>
            </a:defPPr>
          </a:lstStyle>
          <a:p>
            <a:pPr algn="just">
              <a:lnSpc>
                <a:spcPct val="100000"/>
              </a:lnSpc>
              <a:spcAft>
                <a:spcPts val="1200"/>
              </a:spcAft>
            </a:pPr>
            <a:r>
              <a:rPr lang="es-MX" sz="3200" dirty="0" smtClean="0"/>
              <a:t>Por </a:t>
            </a:r>
            <a:r>
              <a:rPr lang="es-MX" sz="3200" dirty="0"/>
              <a:t>tanto, se imputa al </a:t>
            </a:r>
            <a:r>
              <a:rPr lang="es-MX" sz="3200" dirty="0" smtClean="0"/>
              <a:t>servidor público no </a:t>
            </a:r>
            <a:r>
              <a:rPr lang="es-MX" sz="3200" dirty="0"/>
              <a:t>solamente su conducta (acción u omisión</a:t>
            </a:r>
            <a:r>
              <a:rPr lang="es-MX" sz="3200" dirty="0" smtClean="0"/>
              <a:t>) </a:t>
            </a:r>
            <a:r>
              <a:rPr lang="es-MX" sz="3200" dirty="0"/>
              <a:t>sino también la consecuencia de aquélla, es decir, </a:t>
            </a:r>
            <a:r>
              <a:rPr lang="es-MX" sz="3200" b="1" dirty="0"/>
              <a:t>el resultado que con ella provoca</a:t>
            </a:r>
            <a:r>
              <a:rPr lang="es-MX" sz="3200" dirty="0"/>
              <a:t>.</a:t>
            </a:r>
            <a:endParaRPr lang="es-ES" sz="3200" dirty="0"/>
          </a:p>
        </p:txBody>
      </p:sp>
    </p:spTree>
    <p:extLst>
      <p:ext uri="{BB962C8B-B14F-4D97-AF65-F5344CB8AC3E}">
        <p14:creationId xmlns:p14="http://schemas.microsoft.com/office/powerpoint/2010/main" val="367187720"/>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Tipicidad objetiva, resultado</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104</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3071547"/>
            <a:ext cx="8677836" cy="3218308"/>
          </a:xfrm>
        </p:spPr>
        <p:txBody>
          <a:bodyPr rtlCol="0"/>
          <a:lstStyle>
            <a:defPPr>
              <a:defRPr lang="es-ES"/>
            </a:defPPr>
          </a:lstStyle>
          <a:p>
            <a:pPr algn="just">
              <a:lnSpc>
                <a:spcPct val="100000"/>
              </a:lnSpc>
              <a:spcAft>
                <a:spcPts val="1200"/>
              </a:spcAft>
            </a:pPr>
            <a:r>
              <a:rPr lang="es-MX" sz="3200" dirty="0"/>
              <a:t>El resultado suele definirse </a:t>
            </a:r>
            <a:r>
              <a:rPr lang="es-MX" sz="3200" b="1" dirty="0"/>
              <a:t>como el efecto del acto voluntario en el mundo exterior</a:t>
            </a:r>
            <a:r>
              <a:rPr lang="es-MX" sz="3200" dirty="0"/>
              <a:t>, o como la modificación del mundo exterior con motivo de una </a:t>
            </a:r>
            <a:r>
              <a:rPr lang="es-MX" sz="3200" dirty="0" smtClean="0"/>
              <a:t>conducta, </a:t>
            </a:r>
            <a:r>
              <a:rPr lang="es-MX" sz="3200" dirty="0"/>
              <a:t>en </a:t>
            </a:r>
            <a:r>
              <a:rPr lang="es-MX" sz="3200" dirty="0" smtClean="0"/>
              <a:t>el caso</a:t>
            </a:r>
            <a:r>
              <a:rPr lang="es-MX" sz="3200" dirty="0"/>
              <a:t>, </a:t>
            </a:r>
            <a:r>
              <a:rPr lang="es-MX" sz="3200" b="1" dirty="0"/>
              <a:t>típicamente administrativa</a:t>
            </a:r>
            <a:r>
              <a:rPr lang="es-MX" sz="3200" dirty="0"/>
              <a:t>. </a:t>
            </a:r>
            <a:endParaRPr lang="es-ES" sz="3200" dirty="0"/>
          </a:p>
        </p:txBody>
      </p:sp>
    </p:spTree>
    <p:extLst>
      <p:ext uri="{BB962C8B-B14F-4D97-AF65-F5344CB8AC3E}">
        <p14:creationId xmlns:p14="http://schemas.microsoft.com/office/powerpoint/2010/main" val="2216211754"/>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Tipicidad objetiva, nexo causal</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105</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3071547"/>
            <a:ext cx="8677836" cy="3218308"/>
          </a:xfrm>
        </p:spPr>
        <p:txBody>
          <a:bodyPr rtlCol="0"/>
          <a:lstStyle>
            <a:defPPr>
              <a:defRPr lang="es-ES"/>
            </a:defPPr>
          </a:lstStyle>
          <a:p>
            <a:pPr algn="just">
              <a:lnSpc>
                <a:spcPct val="100000"/>
              </a:lnSpc>
              <a:spcAft>
                <a:spcPts val="1200"/>
              </a:spcAft>
            </a:pPr>
            <a:r>
              <a:rPr lang="es-MX" sz="3300" dirty="0"/>
              <a:t>Uno de los pilares de la teoría de la infracción administrativa y, </a:t>
            </a:r>
            <a:r>
              <a:rPr lang="es-MX" sz="3300" dirty="0" smtClean="0"/>
              <a:t>en concreto</a:t>
            </a:r>
            <a:r>
              <a:rPr lang="es-MX" sz="3300" dirty="0"/>
              <a:t>, de la tipicidad objetiva, lo constituye </a:t>
            </a:r>
            <a:r>
              <a:rPr lang="es-MX" sz="3300" b="1" dirty="0"/>
              <a:t>la </a:t>
            </a:r>
            <a:r>
              <a:rPr lang="es-MX" sz="3300" b="1" dirty="0" smtClean="0"/>
              <a:t>responsabilidad causal</a:t>
            </a:r>
            <a:r>
              <a:rPr lang="es-MX" sz="3300" dirty="0"/>
              <a:t>. </a:t>
            </a:r>
            <a:endParaRPr lang="es-ES" sz="3300" dirty="0"/>
          </a:p>
        </p:txBody>
      </p:sp>
    </p:spTree>
    <p:extLst>
      <p:ext uri="{BB962C8B-B14F-4D97-AF65-F5344CB8AC3E}">
        <p14:creationId xmlns:p14="http://schemas.microsoft.com/office/powerpoint/2010/main" val="2211075231"/>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Tipicidad objetiva, nexo causal</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106</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919142"/>
            <a:ext cx="8677836" cy="3218308"/>
          </a:xfrm>
        </p:spPr>
        <p:txBody>
          <a:bodyPr rtlCol="0"/>
          <a:lstStyle>
            <a:defPPr>
              <a:defRPr lang="es-ES"/>
            </a:defPPr>
          </a:lstStyle>
          <a:p>
            <a:pPr algn="just">
              <a:lnSpc>
                <a:spcPct val="100000"/>
              </a:lnSpc>
              <a:spcAft>
                <a:spcPts val="1200"/>
              </a:spcAft>
            </a:pPr>
            <a:r>
              <a:rPr lang="es-MX" sz="3600" dirty="0" smtClean="0"/>
              <a:t>Las </a:t>
            </a:r>
            <a:r>
              <a:rPr lang="es-MX" sz="3600" dirty="0"/>
              <a:t>consecuencias de una conducta desplegada por un </a:t>
            </a:r>
            <a:r>
              <a:rPr lang="es-MX" sz="3600" dirty="0" smtClean="0"/>
              <a:t>servidor público le </a:t>
            </a:r>
            <a:r>
              <a:rPr lang="es-MX" sz="3600" b="1" dirty="0"/>
              <a:t>son imputables cuando se hace posible la atribución de ellas a ese comportamiento como su causa</a:t>
            </a:r>
            <a:r>
              <a:rPr lang="es-MX" sz="3600" dirty="0" smtClean="0"/>
              <a:t>.</a:t>
            </a:r>
            <a:r>
              <a:rPr lang="es-MX" sz="3300" dirty="0" smtClean="0"/>
              <a:t> </a:t>
            </a:r>
            <a:endParaRPr lang="es-ES" sz="3300" dirty="0"/>
          </a:p>
        </p:txBody>
      </p:sp>
    </p:spTree>
    <p:extLst>
      <p:ext uri="{BB962C8B-B14F-4D97-AF65-F5344CB8AC3E}">
        <p14:creationId xmlns:p14="http://schemas.microsoft.com/office/powerpoint/2010/main" val="921819938"/>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ítulo 23">
            <a:extLst>
              <a:ext uri="{FF2B5EF4-FFF2-40B4-BE49-F238E27FC236}">
                <a16:creationId xmlns:a16="http://schemas.microsoft.com/office/drawing/2014/main" id="{04B07C7A-8E1D-7BF7-31C8-5C68C6D2F9CF}"/>
              </a:ext>
            </a:extLst>
          </p:cNvPr>
          <p:cNvSpPr>
            <a:spLocks noGrp="1"/>
          </p:cNvSpPr>
          <p:nvPr>
            <p:ph type="ctrTitle"/>
          </p:nvPr>
        </p:nvSpPr>
        <p:spPr/>
        <p:txBody>
          <a:bodyPr rtlCol="0">
            <a:noAutofit/>
          </a:bodyPr>
          <a:lstStyle>
            <a:defPPr>
              <a:defRPr lang="es-ES"/>
            </a:defPPr>
          </a:lstStyle>
          <a:p>
            <a:pPr rtl="0"/>
            <a:r>
              <a:rPr lang="es-ES" sz="4800" b="1" dirty="0" smtClean="0"/>
              <a:t>Tipicidad subjetiva</a:t>
            </a:r>
            <a:br>
              <a:rPr lang="es-ES" sz="4800" b="1" dirty="0" smtClean="0"/>
            </a:br>
            <a:r>
              <a:rPr lang="es-ES" sz="3600" b="1" dirty="0" smtClean="0"/>
              <a:t>(exigencia de dolo o culpa)</a:t>
            </a:r>
            <a:endParaRPr lang="es-ES" sz="3600" b="1" dirty="0"/>
          </a:p>
        </p:txBody>
      </p:sp>
    </p:spTree>
    <p:extLst>
      <p:ext uri="{BB962C8B-B14F-4D97-AF65-F5344CB8AC3E}">
        <p14:creationId xmlns:p14="http://schemas.microsoft.com/office/powerpoint/2010/main" val="4131691933"/>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Tipicidad subjetiva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74759"/>
            <a:ext cx="8853055" cy="3427435"/>
          </a:xfrm>
        </p:spPr>
        <p:txBody>
          <a:bodyPr rtlCol="0"/>
          <a:lstStyle>
            <a:defPPr>
              <a:defRPr lang="es-ES"/>
            </a:defPPr>
          </a:lstStyle>
          <a:p>
            <a:pPr>
              <a:lnSpc>
                <a:spcPct val="100000"/>
              </a:lnSpc>
              <a:spcAft>
                <a:spcPts val="1200"/>
              </a:spcAft>
            </a:pPr>
            <a:r>
              <a:rPr lang="es-MX" sz="3600" dirty="0" smtClean="0"/>
              <a:t>El </a:t>
            </a:r>
            <a:r>
              <a:rPr lang="es-MX" sz="3600" dirty="0"/>
              <a:t>aspecto más controvertido del principio de culpabilidad ha sido (y es) </a:t>
            </a:r>
            <a:r>
              <a:rPr lang="es-MX" sz="3600" b="1" dirty="0"/>
              <a:t>el reconocimiento de la exigencia de </a:t>
            </a:r>
            <a:r>
              <a:rPr lang="es-MX" sz="3600" b="1" u="sng" dirty="0"/>
              <a:t>dolo</a:t>
            </a:r>
            <a:r>
              <a:rPr lang="es-MX" sz="3600" b="1" dirty="0"/>
              <a:t> o cuando menos </a:t>
            </a:r>
            <a:r>
              <a:rPr lang="es-MX" sz="3600" b="1" u="sng" dirty="0"/>
              <a:t>culpa</a:t>
            </a:r>
            <a:r>
              <a:rPr lang="es-MX" sz="3600" b="1" dirty="0"/>
              <a:t> para imponer una </a:t>
            </a:r>
            <a:r>
              <a:rPr lang="es-MX" sz="3600" b="1" dirty="0" smtClean="0"/>
              <a:t>sanción</a:t>
            </a:r>
            <a:r>
              <a:rPr lang="es-MX" sz="3600" dirty="0" smtClean="0"/>
              <a:t>.</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108</a:t>
            </a:fld>
            <a:endParaRPr lang="es-ES" dirty="0"/>
          </a:p>
        </p:txBody>
      </p:sp>
    </p:spTree>
    <p:extLst>
      <p:ext uri="{BB962C8B-B14F-4D97-AF65-F5344CB8AC3E}">
        <p14:creationId xmlns:p14="http://schemas.microsoft.com/office/powerpoint/2010/main" val="1007607746"/>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Tipicidad subjetiva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03039"/>
            <a:ext cx="8853055" cy="3427435"/>
          </a:xfrm>
        </p:spPr>
        <p:txBody>
          <a:bodyPr rtlCol="0"/>
          <a:lstStyle>
            <a:defPPr>
              <a:defRPr lang="es-ES"/>
            </a:defPPr>
          </a:lstStyle>
          <a:p>
            <a:pPr>
              <a:lnSpc>
                <a:spcPct val="100000"/>
              </a:lnSpc>
              <a:spcAft>
                <a:spcPts val="1200"/>
              </a:spcAft>
            </a:pPr>
            <a:r>
              <a:rPr lang="es-MX" sz="2800" dirty="0" smtClean="0"/>
              <a:t>Históricamente </a:t>
            </a:r>
            <a:r>
              <a:rPr lang="es-MX" sz="2800" dirty="0"/>
              <a:t>se ha defendido la posibilidad de imponer sanciones de modo </a:t>
            </a:r>
            <a:r>
              <a:rPr lang="es-MX" sz="2800" dirty="0" smtClean="0"/>
              <a:t>objetivo.</a:t>
            </a:r>
          </a:p>
          <a:p>
            <a:pPr>
              <a:lnSpc>
                <a:spcPct val="100000"/>
              </a:lnSpc>
              <a:spcAft>
                <a:spcPts val="1200"/>
              </a:spcAft>
            </a:pPr>
            <a:r>
              <a:rPr lang="es-MX" sz="2800" dirty="0" smtClean="0"/>
              <a:t>Pero el </a:t>
            </a:r>
            <a:r>
              <a:rPr lang="es-MX" sz="2800" dirty="0"/>
              <a:t>progresivo acercamiento del derecho administrativo sancionador a los principios y garantías del </a:t>
            </a:r>
            <a:r>
              <a:rPr lang="es-MX" sz="2800" i="1" dirty="0" err="1"/>
              <a:t>ius</a:t>
            </a:r>
            <a:r>
              <a:rPr lang="es-MX" sz="2800" i="1" dirty="0"/>
              <a:t> </a:t>
            </a:r>
            <a:r>
              <a:rPr lang="es-MX" sz="2800" i="1" dirty="0" err="1"/>
              <a:t>puniendi</a:t>
            </a:r>
            <a:r>
              <a:rPr lang="es-MX" sz="2800" dirty="0"/>
              <a:t> </a:t>
            </a:r>
            <a:r>
              <a:rPr lang="es-MX" sz="2800" dirty="0" smtClean="0"/>
              <a:t>del Estado, han </a:t>
            </a:r>
            <a:r>
              <a:rPr lang="es-MX" sz="2800" dirty="0"/>
              <a:t>ocasionado que este principio goce de pleno </a:t>
            </a:r>
            <a:r>
              <a:rPr lang="es-MX" sz="2800" dirty="0" smtClean="0"/>
              <a:t>reconocimiento, a </a:t>
            </a:r>
            <a:r>
              <a:rPr lang="es-MX" sz="2800" dirty="0"/>
              <a:t>nivel doctrinal y </a:t>
            </a:r>
            <a:r>
              <a:rPr lang="es-MX" sz="2800" dirty="0" smtClean="0"/>
              <a:t>jurisprudencial.</a:t>
            </a:r>
            <a:endParaRPr lang="es-MX" sz="36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109</a:t>
            </a:fld>
            <a:endParaRPr lang="es-ES" dirty="0"/>
          </a:p>
        </p:txBody>
      </p:sp>
    </p:spTree>
    <p:extLst>
      <p:ext uri="{BB962C8B-B14F-4D97-AF65-F5344CB8AC3E}">
        <p14:creationId xmlns:p14="http://schemas.microsoft.com/office/powerpoint/2010/main" val="20341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DERECHO DISCIPLINARIO Y DERECHO SANCIONADOR, ¿SINÓNIMOS? </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11</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194559" y="3049142"/>
            <a:ext cx="9083041" cy="3218308"/>
          </a:xfrm>
        </p:spPr>
        <p:txBody>
          <a:bodyPr rtlCol="0"/>
          <a:lstStyle>
            <a:defPPr>
              <a:defRPr lang="es-ES"/>
            </a:defPPr>
          </a:lstStyle>
          <a:p>
            <a:pPr marL="0" indent="0">
              <a:lnSpc>
                <a:spcPct val="100000"/>
              </a:lnSpc>
              <a:spcAft>
                <a:spcPts val="1200"/>
              </a:spcAft>
              <a:buNone/>
            </a:pPr>
            <a:r>
              <a:rPr lang="es-MX" sz="3200" dirty="0" smtClean="0"/>
              <a:t>La </a:t>
            </a:r>
            <a:r>
              <a:rPr lang="es-MX" sz="3200" dirty="0"/>
              <a:t>Segunda Sala de la </a:t>
            </a:r>
            <a:r>
              <a:rPr lang="es-MX" sz="3200" dirty="0" smtClean="0"/>
              <a:t>SCJN estableció que </a:t>
            </a:r>
            <a:r>
              <a:rPr lang="es-MX" sz="3200" dirty="0"/>
              <a:t>el sistema sancionador de responsabilidades </a:t>
            </a:r>
            <a:r>
              <a:rPr lang="es-MX" sz="3200" dirty="0" smtClean="0"/>
              <a:t>administrativas </a:t>
            </a:r>
            <a:r>
              <a:rPr lang="es-MX" sz="3200" b="1" u="sng" dirty="0"/>
              <a:t>no debía analizarse a la luz de los principios rectores de </a:t>
            </a:r>
            <a:r>
              <a:rPr lang="es-MX" sz="3200" b="1" u="sng" dirty="0" smtClean="0"/>
              <a:t>las sanciones </a:t>
            </a:r>
            <a:r>
              <a:rPr lang="es-MX" sz="3200" b="1" u="sng" dirty="0"/>
              <a:t>penales</a:t>
            </a:r>
            <a:r>
              <a:rPr lang="es-MX" sz="3200" dirty="0"/>
              <a:t>, dada su diversa </a:t>
            </a:r>
            <a:r>
              <a:rPr lang="es-MX" sz="3200" dirty="0" smtClean="0"/>
              <a:t>naturaleza</a:t>
            </a:r>
            <a:endParaRPr lang="es-ES" sz="3000" b="1" i="1" dirty="0"/>
          </a:p>
        </p:txBody>
      </p:sp>
    </p:spTree>
    <p:extLst>
      <p:ext uri="{BB962C8B-B14F-4D97-AF65-F5344CB8AC3E}">
        <p14:creationId xmlns:p14="http://schemas.microsoft.com/office/powerpoint/2010/main" val="2788590747"/>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Tipicidad subjetiva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3027164"/>
            <a:ext cx="8853055" cy="3427435"/>
          </a:xfrm>
        </p:spPr>
        <p:txBody>
          <a:bodyPr rtlCol="0"/>
          <a:lstStyle>
            <a:defPPr>
              <a:defRPr lang="es-ES"/>
            </a:defPPr>
          </a:lstStyle>
          <a:p>
            <a:pPr>
              <a:lnSpc>
                <a:spcPct val="100000"/>
              </a:lnSpc>
              <a:spcAft>
                <a:spcPts val="1200"/>
              </a:spcAft>
            </a:pPr>
            <a:r>
              <a:rPr lang="es-MX" sz="3200" dirty="0" smtClean="0"/>
              <a:t>Por regla general, la </a:t>
            </a:r>
            <a:r>
              <a:rPr lang="es-MX" sz="3200" dirty="0"/>
              <a:t>distinción entre una </a:t>
            </a:r>
            <a:r>
              <a:rPr lang="es-MX" sz="3200" b="1" i="1" dirty="0"/>
              <a:t>falta dolosa</a:t>
            </a:r>
            <a:r>
              <a:rPr lang="es-MX" sz="3200" dirty="0"/>
              <a:t> y </a:t>
            </a:r>
            <a:r>
              <a:rPr lang="es-MX" sz="3200" dirty="0" smtClean="0"/>
              <a:t>una </a:t>
            </a:r>
            <a:r>
              <a:rPr lang="es-MX" sz="3200" b="1" i="1" dirty="0" smtClean="0"/>
              <a:t>culposa, </a:t>
            </a:r>
            <a:r>
              <a:rPr lang="es-MX" sz="3200" dirty="0" smtClean="0"/>
              <a:t>incide en </a:t>
            </a:r>
            <a:r>
              <a:rPr lang="es-MX" sz="3200" dirty="0"/>
              <a:t>la determinación de la gravedad o levedad de la falta, y ello, en la individualización de las sanciones administrativas a imponer.</a:t>
            </a:r>
            <a:endParaRPr lang="es-MX" sz="40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110</a:t>
            </a:fld>
            <a:endParaRPr lang="es-ES" dirty="0"/>
          </a:p>
        </p:txBody>
      </p:sp>
    </p:spTree>
    <p:extLst>
      <p:ext uri="{BB962C8B-B14F-4D97-AF65-F5344CB8AC3E}">
        <p14:creationId xmlns:p14="http://schemas.microsoft.com/office/powerpoint/2010/main" val="1430065052"/>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Tipicidad subjetiva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3027164"/>
            <a:ext cx="8853055" cy="3427435"/>
          </a:xfrm>
        </p:spPr>
        <p:txBody>
          <a:bodyPr rtlCol="0"/>
          <a:lstStyle>
            <a:defPPr>
              <a:defRPr lang="es-ES"/>
            </a:defPPr>
          </a:lstStyle>
          <a:p>
            <a:pPr>
              <a:lnSpc>
                <a:spcPct val="100000"/>
              </a:lnSpc>
              <a:spcAft>
                <a:spcPts val="1200"/>
              </a:spcAft>
            </a:pPr>
            <a:r>
              <a:rPr lang="es-MX" sz="4000" dirty="0" smtClean="0"/>
              <a:t>En el derecho disciplinario, </a:t>
            </a:r>
            <a:r>
              <a:rPr lang="es-MX" sz="4000" dirty="0"/>
              <a:t>el </a:t>
            </a:r>
            <a:r>
              <a:rPr lang="es-MX" sz="4000" b="1" i="1" dirty="0"/>
              <a:t>dolo </a:t>
            </a:r>
            <a:r>
              <a:rPr lang="es-MX" sz="4000" dirty="0"/>
              <a:t>y la </a:t>
            </a:r>
            <a:r>
              <a:rPr lang="es-MX" sz="4000" b="1" i="1" dirty="0"/>
              <a:t>culpa </a:t>
            </a:r>
            <a:r>
              <a:rPr lang="es-MX" sz="4000" dirty="0"/>
              <a:t>descansan sobre los conceptos de previsión efectiva y diligencia </a:t>
            </a:r>
            <a:r>
              <a:rPr lang="es-MX" sz="4000" dirty="0" smtClean="0"/>
              <a:t>exigible.</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111</a:t>
            </a:fld>
            <a:endParaRPr lang="es-ES" dirty="0"/>
          </a:p>
        </p:txBody>
      </p:sp>
    </p:spTree>
    <p:extLst>
      <p:ext uri="{BB962C8B-B14F-4D97-AF65-F5344CB8AC3E}">
        <p14:creationId xmlns:p14="http://schemas.microsoft.com/office/powerpoint/2010/main" val="3874896303"/>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p:txBody>
          <a:bodyPr rtlCol="0"/>
          <a:lstStyle>
            <a:defPPr>
              <a:defRPr lang="es-ES"/>
            </a:defPPr>
          </a:lstStyle>
          <a:p>
            <a:pPr rtl="0"/>
            <a:r>
              <a:rPr lang="es-ES" sz="4400" b="1" dirty="0" smtClean="0"/>
              <a:t>DOLO</a:t>
            </a:r>
            <a:endParaRPr lang="es-ES" sz="4400" b="1" i="1" dirty="0"/>
          </a:p>
        </p:txBody>
      </p:sp>
    </p:spTree>
    <p:extLst>
      <p:ext uri="{BB962C8B-B14F-4D97-AF65-F5344CB8AC3E}">
        <p14:creationId xmlns:p14="http://schemas.microsoft.com/office/powerpoint/2010/main" val="2274420048"/>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Dolo </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113</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955002"/>
            <a:ext cx="8677836" cy="3218308"/>
          </a:xfrm>
        </p:spPr>
        <p:txBody>
          <a:bodyPr rtlCol="0"/>
          <a:lstStyle>
            <a:defPPr>
              <a:defRPr lang="es-ES"/>
            </a:defPPr>
          </a:lstStyle>
          <a:p>
            <a:pPr algn="just">
              <a:lnSpc>
                <a:spcPct val="100000"/>
              </a:lnSpc>
              <a:spcAft>
                <a:spcPts val="1200"/>
              </a:spcAft>
            </a:pPr>
            <a:r>
              <a:rPr lang="es-MX" sz="3200" dirty="0"/>
              <a:t>Obra dolosamente </a:t>
            </a:r>
            <a:r>
              <a:rPr lang="es-MX" sz="3200" dirty="0" smtClean="0"/>
              <a:t>quien, </a:t>
            </a:r>
            <a:r>
              <a:rPr lang="es-MX" sz="3200" dirty="0"/>
              <a:t>conociendo </a:t>
            </a:r>
            <a:r>
              <a:rPr lang="es-MX" sz="3200" dirty="0" smtClean="0"/>
              <a:t>los deberes a su cargo y las consecuencias de su incumplimiento, despliega una conducta en sentido contrario al ordenamiento u omite realizarla, a sabiendas que debe hacerlo.</a:t>
            </a:r>
            <a:endParaRPr lang="es-ES" sz="3200" dirty="0"/>
          </a:p>
        </p:txBody>
      </p:sp>
    </p:spTree>
    <p:extLst>
      <p:ext uri="{BB962C8B-B14F-4D97-AF65-F5344CB8AC3E}">
        <p14:creationId xmlns:p14="http://schemas.microsoft.com/office/powerpoint/2010/main" val="544285846"/>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Dolo </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114</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883281"/>
            <a:ext cx="8677836" cy="3445809"/>
          </a:xfrm>
        </p:spPr>
        <p:txBody>
          <a:bodyPr rtlCol="0"/>
          <a:lstStyle>
            <a:defPPr>
              <a:defRPr lang="es-ES"/>
            </a:defPPr>
          </a:lstStyle>
          <a:p>
            <a:pPr algn="just">
              <a:lnSpc>
                <a:spcPct val="100000"/>
              </a:lnSpc>
              <a:spcAft>
                <a:spcPts val="1200"/>
              </a:spcAft>
            </a:pPr>
            <a:r>
              <a:rPr lang="es-MX" sz="3000" dirty="0" smtClean="0"/>
              <a:t>Para </a:t>
            </a:r>
            <a:r>
              <a:rPr lang="es-MX" sz="3000" dirty="0"/>
              <a:t>que una falta administrativa pueda </a:t>
            </a:r>
            <a:r>
              <a:rPr lang="es-MX" sz="3000" dirty="0" smtClean="0"/>
              <a:t>considerarse como </a:t>
            </a:r>
            <a:r>
              <a:rPr lang="es-MX" sz="3000" dirty="0"/>
              <a:t>dolosa se requiere, según la ley, que el </a:t>
            </a:r>
            <a:r>
              <a:rPr lang="es-MX" sz="3000" dirty="0" smtClean="0"/>
              <a:t>servidor público, </a:t>
            </a:r>
            <a:r>
              <a:rPr lang="es-MX" sz="3000" dirty="0"/>
              <a:t>a pesar de </a:t>
            </a:r>
            <a:r>
              <a:rPr lang="es-MX" sz="3000" dirty="0" smtClean="0"/>
              <a:t>tener conocimiento </a:t>
            </a:r>
            <a:r>
              <a:rPr lang="es-MX" sz="3000" dirty="0"/>
              <a:t>de que su conducta, encuadre en una situación típicamente administrativa, haya querido llevar a cabo ese comportamiento.</a:t>
            </a:r>
            <a:endParaRPr lang="es-ES" sz="3000" dirty="0"/>
          </a:p>
        </p:txBody>
      </p:sp>
    </p:spTree>
    <p:extLst>
      <p:ext uri="{BB962C8B-B14F-4D97-AF65-F5344CB8AC3E}">
        <p14:creationId xmlns:p14="http://schemas.microsoft.com/office/powerpoint/2010/main" val="4179267190"/>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Dolo </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115</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883281"/>
            <a:ext cx="8677836" cy="3445809"/>
          </a:xfrm>
        </p:spPr>
        <p:txBody>
          <a:bodyPr rtlCol="0"/>
          <a:lstStyle>
            <a:defPPr>
              <a:defRPr lang="es-ES"/>
            </a:defPPr>
          </a:lstStyle>
          <a:p>
            <a:pPr algn="just">
              <a:lnSpc>
                <a:spcPct val="100000"/>
              </a:lnSpc>
              <a:spcAft>
                <a:spcPts val="1200"/>
              </a:spcAft>
            </a:pPr>
            <a:r>
              <a:rPr lang="es-MX" sz="3200" dirty="0"/>
              <a:t>La doctrina clásica del Derecho penal define al dolo como el conocer y querer el resultado típico. </a:t>
            </a:r>
            <a:r>
              <a:rPr lang="es-MX" sz="3200" b="1" dirty="0"/>
              <a:t>Sin embargo, actualmente </a:t>
            </a:r>
            <a:r>
              <a:rPr lang="es-MX" sz="3200" b="1" u="sng" dirty="0"/>
              <a:t>sólo</a:t>
            </a:r>
            <a:r>
              <a:rPr lang="es-MX" sz="3200" b="1" dirty="0"/>
              <a:t> se habla del </a:t>
            </a:r>
            <a:r>
              <a:rPr lang="es-MX" sz="3200" b="1" i="1" dirty="0"/>
              <a:t>conocimiento </a:t>
            </a:r>
            <a:r>
              <a:rPr lang="es-MX" sz="3200" b="1" dirty="0"/>
              <a:t>como </a:t>
            </a:r>
            <a:r>
              <a:rPr lang="es-MX" sz="3200" b="1" u="sng" dirty="0"/>
              <a:t>elemento esencial del dolo</a:t>
            </a:r>
            <a:r>
              <a:rPr lang="es-MX" sz="3200" dirty="0" smtClean="0"/>
              <a:t>.</a:t>
            </a:r>
            <a:endParaRPr lang="es-ES" sz="3000" dirty="0"/>
          </a:p>
        </p:txBody>
      </p:sp>
    </p:spTree>
    <p:extLst>
      <p:ext uri="{BB962C8B-B14F-4D97-AF65-F5344CB8AC3E}">
        <p14:creationId xmlns:p14="http://schemas.microsoft.com/office/powerpoint/2010/main" val="643061243"/>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Dolo </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116</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999826"/>
            <a:ext cx="8677836" cy="3445809"/>
          </a:xfrm>
        </p:spPr>
        <p:txBody>
          <a:bodyPr rtlCol="0"/>
          <a:lstStyle>
            <a:defPPr>
              <a:defRPr lang="es-ES"/>
            </a:defPPr>
          </a:lstStyle>
          <a:p>
            <a:pPr algn="just">
              <a:lnSpc>
                <a:spcPct val="100000"/>
              </a:lnSpc>
              <a:spcAft>
                <a:spcPts val="1200"/>
              </a:spcAft>
            </a:pPr>
            <a:r>
              <a:rPr lang="es-MX" sz="3200" dirty="0" smtClean="0"/>
              <a:t>Quien </a:t>
            </a:r>
            <a:r>
              <a:rPr lang="es-MX" sz="3200" dirty="0"/>
              <a:t>tiene conocimiento de la ilicitud de una conducta y, a pesar </a:t>
            </a:r>
            <a:r>
              <a:rPr lang="es-MX" sz="3200" dirty="0" smtClean="0"/>
              <a:t>de ello </a:t>
            </a:r>
            <a:r>
              <a:rPr lang="es-MX" sz="3200" dirty="0"/>
              <a:t>la lleva a cabo, entonces, </a:t>
            </a:r>
            <a:r>
              <a:rPr lang="es-MX" sz="3200" b="1" dirty="0"/>
              <a:t>implícitamente quiere el resultado</a:t>
            </a:r>
            <a:r>
              <a:rPr lang="es-MX" sz="3200" dirty="0"/>
              <a:t>; de </a:t>
            </a:r>
            <a:r>
              <a:rPr lang="es-MX" sz="3200" dirty="0" smtClean="0"/>
              <a:t>no ser </a:t>
            </a:r>
            <a:r>
              <a:rPr lang="es-MX" sz="3200" dirty="0"/>
              <a:t>así no hubiera desplegado esa conducta. </a:t>
            </a:r>
            <a:endParaRPr lang="es-ES" sz="3000" dirty="0"/>
          </a:p>
        </p:txBody>
      </p:sp>
    </p:spTree>
    <p:extLst>
      <p:ext uri="{BB962C8B-B14F-4D97-AF65-F5344CB8AC3E}">
        <p14:creationId xmlns:p14="http://schemas.microsoft.com/office/powerpoint/2010/main" val="4290402240"/>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Dolo </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117</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946036"/>
            <a:ext cx="8677836" cy="3445809"/>
          </a:xfrm>
        </p:spPr>
        <p:txBody>
          <a:bodyPr rtlCol="0"/>
          <a:lstStyle>
            <a:defPPr>
              <a:defRPr lang="es-ES"/>
            </a:defPPr>
          </a:lstStyle>
          <a:p>
            <a:pPr algn="just">
              <a:lnSpc>
                <a:spcPct val="100000"/>
              </a:lnSpc>
              <a:spcAft>
                <a:spcPts val="1200"/>
              </a:spcAft>
            </a:pPr>
            <a:r>
              <a:rPr lang="es-MX" sz="3200" dirty="0"/>
              <a:t>En suma, para que exista dolo basta que el </a:t>
            </a:r>
            <a:r>
              <a:rPr lang="es-MX" sz="3200" dirty="0" smtClean="0"/>
              <a:t>servidor público </a:t>
            </a:r>
            <a:r>
              <a:rPr lang="es-MX" sz="3200" b="1" dirty="0" smtClean="0"/>
              <a:t>haya </a:t>
            </a:r>
            <a:r>
              <a:rPr lang="es-MX" sz="3200" b="1" dirty="0"/>
              <a:t>tenido conocimiento de la tipicidad administrativa de su comportamiento</a:t>
            </a:r>
            <a:r>
              <a:rPr lang="es-MX" sz="3200" dirty="0"/>
              <a:t>, en la que se encierra el deber que ha infringido. </a:t>
            </a:r>
            <a:endParaRPr lang="es-ES" sz="3000" dirty="0"/>
          </a:p>
        </p:txBody>
      </p:sp>
    </p:spTree>
    <p:extLst>
      <p:ext uri="{BB962C8B-B14F-4D97-AF65-F5344CB8AC3E}">
        <p14:creationId xmlns:p14="http://schemas.microsoft.com/office/powerpoint/2010/main" val="1266408532"/>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p:txBody>
          <a:bodyPr rtlCol="0"/>
          <a:lstStyle>
            <a:defPPr>
              <a:defRPr lang="es-ES"/>
            </a:defPPr>
          </a:lstStyle>
          <a:p>
            <a:pPr rtl="0"/>
            <a:r>
              <a:rPr lang="es-ES" sz="4400" b="1" dirty="0" smtClean="0"/>
              <a:t>culpa</a:t>
            </a:r>
            <a:endParaRPr lang="es-ES" sz="4400" b="1" i="1" dirty="0"/>
          </a:p>
        </p:txBody>
      </p:sp>
    </p:spTree>
    <p:extLst>
      <p:ext uri="{BB962C8B-B14F-4D97-AF65-F5344CB8AC3E}">
        <p14:creationId xmlns:p14="http://schemas.microsoft.com/office/powerpoint/2010/main" val="2274420048"/>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culpa</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119</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865351"/>
            <a:ext cx="8677836" cy="3445809"/>
          </a:xfrm>
        </p:spPr>
        <p:txBody>
          <a:bodyPr rtlCol="0"/>
          <a:lstStyle>
            <a:defPPr>
              <a:defRPr lang="es-ES"/>
            </a:defPPr>
          </a:lstStyle>
          <a:p>
            <a:pPr>
              <a:lnSpc>
                <a:spcPct val="100000"/>
              </a:lnSpc>
              <a:spcAft>
                <a:spcPts val="1200"/>
              </a:spcAft>
            </a:pPr>
            <a:r>
              <a:rPr lang="es-MX" sz="3100" dirty="0" smtClean="0"/>
              <a:t>Existirá </a:t>
            </a:r>
            <a:r>
              <a:rPr lang="es-MX" sz="3100" dirty="0"/>
              <a:t>culpa o negligencia cuando se produzca el resultado </a:t>
            </a:r>
            <a:r>
              <a:rPr lang="es-MX" sz="3100" b="1" i="1" dirty="0"/>
              <a:t>no querido por la norma</a:t>
            </a:r>
            <a:r>
              <a:rPr lang="es-MX" sz="3100" dirty="0"/>
              <a:t> </a:t>
            </a:r>
            <a:r>
              <a:rPr lang="es-MX" sz="3100" b="1" i="1" dirty="0"/>
              <a:t>o se realice la conducta generadora del riesgo</a:t>
            </a:r>
            <a:r>
              <a:rPr lang="es-MX" sz="3100" dirty="0"/>
              <a:t>, pese a que el sujeto pudo y debió evitarlo, observando y cumpliendo una norma que imponía un deber de cuidado</a:t>
            </a:r>
            <a:r>
              <a:rPr lang="es-MX" sz="3100" dirty="0" smtClean="0"/>
              <a:t>. </a:t>
            </a:r>
            <a:endParaRPr lang="es-ES" sz="3100" dirty="0"/>
          </a:p>
        </p:txBody>
      </p:sp>
    </p:spTree>
    <p:extLst>
      <p:ext uri="{BB962C8B-B14F-4D97-AF65-F5344CB8AC3E}">
        <p14:creationId xmlns:p14="http://schemas.microsoft.com/office/powerpoint/2010/main" val="13343879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12</a:t>
            </a:fld>
            <a:endParaRPr lang="es-ES" noProof="0"/>
          </a:p>
        </p:txBody>
      </p:sp>
      <p:sp>
        <p:nvSpPr>
          <p:cNvPr id="12" name="11 Rectángulo"/>
          <p:cNvSpPr/>
          <p:nvPr/>
        </p:nvSpPr>
        <p:spPr>
          <a:xfrm>
            <a:off x="391888" y="185511"/>
            <a:ext cx="11451770" cy="6494085"/>
          </a:xfrm>
          <a:prstGeom prst="rect">
            <a:avLst/>
          </a:prstGeom>
        </p:spPr>
        <p:txBody>
          <a:bodyPr wrap="square">
            <a:spAutoFit/>
          </a:bodyPr>
          <a:lstStyle/>
          <a:p>
            <a:pPr algn="just"/>
            <a:r>
              <a:rPr lang="es-MX" sz="2200" b="1" dirty="0">
                <a:solidFill>
                  <a:schemeClr val="bg1"/>
                </a:solidFill>
              </a:rPr>
              <a:t>RESPONSABILIDADES DE LOS SERVIDORES PÚBLICOS. EL SISTEMA DE IMPOSICIÓN DE SANCIONES ADMINISTRATIVAS QUE REGULA LA LEY FEDERAL RELATIVA, NO DEBE ANALIZARSE A LA LUZ DE LOS PRINCIPIOS RECTORES DE LAS SANCIONES PENALES, DADA SU DIVERSA NATURALEZA</a:t>
            </a:r>
            <a:r>
              <a:rPr lang="es-MX" sz="2200" b="1" dirty="0" smtClean="0">
                <a:solidFill>
                  <a:schemeClr val="bg1"/>
                </a:solidFill>
              </a:rPr>
              <a:t>.</a:t>
            </a:r>
            <a:endParaRPr lang="es-MX" sz="2200" b="1" dirty="0">
              <a:solidFill>
                <a:schemeClr val="bg1"/>
              </a:solidFill>
            </a:endParaRPr>
          </a:p>
          <a:p>
            <a:pPr algn="just"/>
            <a:endParaRPr lang="es-MX" sz="2200" b="1" dirty="0">
              <a:solidFill>
                <a:schemeClr val="bg1"/>
              </a:solidFill>
            </a:endParaRPr>
          </a:p>
          <a:p>
            <a:pPr algn="just"/>
            <a:r>
              <a:rPr lang="es-MX" sz="2200" dirty="0">
                <a:solidFill>
                  <a:schemeClr val="bg1"/>
                </a:solidFill>
              </a:rPr>
              <a:t>Del texto de los artículos 109 y 113 de la Constitución Política de los Estados Unidos Mexicanos y del contenido de la exposición de motivos del decreto de reformas y adiciones al título cuarto de la propia Constitución, publicado en el Diario Oficial de la Federación el veintiocho de diciembre de mil novecientos ochenta y dos, se advierte que la intención del Poder Revisor de aquélla fue la de crear un sistema de normas conducentes a sancionar, por la autoridad administrativa competente, a quienes teniendo el carácter de servidores públicos incurran en actos u omisiones que afecten la legalidad, honradez, lealtad, imparcialidad y eficiencia que deben observar en el desempeño de la función pública. En cambio, la redacción del artículo 21 de la Constitución Federal revela que su autor designó como penas a las sanciones derivadas de la comisión de ilícitos penales, cuya aplicación compete exclusivamente a la autoridad judicial, de donde deriva que su naturaleza y fines son distintos a los del sistema de imposición de sanciones administrativas, por ser diferentes las causas que les dan </a:t>
            </a:r>
            <a:r>
              <a:rPr lang="es-MX" sz="2200" dirty="0" smtClean="0">
                <a:solidFill>
                  <a:schemeClr val="bg1"/>
                </a:solidFill>
              </a:rPr>
              <a:t>origen […]</a:t>
            </a:r>
          </a:p>
          <a:p>
            <a:pPr algn="just"/>
            <a:endParaRPr lang="es-MX" sz="2000" dirty="0">
              <a:solidFill>
                <a:schemeClr val="bg1"/>
              </a:solidFill>
            </a:endParaRPr>
          </a:p>
        </p:txBody>
      </p:sp>
    </p:spTree>
    <p:extLst>
      <p:ext uri="{BB962C8B-B14F-4D97-AF65-F5344CB8AC3E}">
        <p14:creationId xmlns:p14="http://schemas.microsoft.com/office/powerpoint/2010/main" val="2726899760"/>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culpa</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120</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901211"/>
            <a:ext cx="8677836" cy="3445809"/>
          </a:xfrm>
        </p:spPr>
        <p:txBody>
          <a:bodyPr rtlCol="0"/>
          <a:lstStyle>
            <a:defPPr>
              <a:defRPr lang="es-ES"/>
            </a:defPPr>
          </a:lstStyle>
          <a:p>
            <a:pPr algn="just">
              <a:lnSpc>
                <a:spcPct val="100000"/>
              </a:lnSpc>
              <a:spcAft>
                <a:spcPts val="1200"/>
              </a:spcAft>
            </a:pPr>
            <a:r>
              <a:rPr lang="es-MX" sz="3200" dirty="0"/>
              <a:t>En consecuencia, una conducta será negligente </a:t>
            </a:r>
            <a:r>
              <a:rPr lang="es-MX" sz="3200" b="1" i="1" dirty="0"/>
              <a:t>cuando </a:t>
            </a:r>
            <a:r>
              <a:rPr lang="es-MX" sz="3200" b="1" i="1" dirty="0" smtClean="0"/>
              <a:t>hubiera </a:t>
            </a:r>
            <a:r>
              <a:rPr lang="es-MX" sz="3200" b="1" i="1" dirty="0"/>
              <a:t>sido posible actuar de modo diferente</a:t>
            </a:r>
            <a:r>
              <a:rPr lang="es-MX" sz="3200" dirty="0"/>
              <a:t>, mientras que no lo será si el resultado o riesgo prohibido se hubiera producido de cualquier modo</a:t>
            </a:r>
            <a:r>
              <a:rPr lang="es-MX" sz="3200" dirty="0" smtClean="0"/>
              <a:t>. </a:t>
            </a:r>
            <a:endParaRPr lang="es-ES" sz="3000" dirty="0"/>
          </a:p>
        </p:txBody>
      </p:sp>
    </p:spTree>
    <p:extLst>
      <p:ext uri="{BB962C8B-B14F-4D97-AF65-F5344CB8AC3E}">
        <p14:creationId xmlns:p14="http://schemas.microsoft.com/office/powerpoint/2010/main" val="3732913614"/>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culpa</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121</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829491"/>
            <a:ext cx="8677836" cy="3445809"/>
          </a:xfrm>
        </p:spPr>
        <p:txBody>
          <a:bodyPr rtlCol="0"/>
          <a:lstStyle>
            <a:defPPr>
              <a:defRPr lang="es-ES"/>
            </a:defPPr>
          </a:lstStyle>
          <a:p>
            <a:pPr algn="just">
              <a:lnSpc>
                <a:spcPct val="100000"/>
              </a:lnSpc>
              <a:spcAft>
                <a:spcPts val="1200"/>
              </a:spcAft>
            </a:pPr>
            <a:r>
              <a:rPr lang="es-MX" sz="3200" dirty="0"/>
              <a:t>En estos casos adquiere una gran importancia determinar los estándares de diligencia, en función de los cuales corresponderá enjuiciar la conducta, a efectos de establecer si constituye una vulneración de un deber de cuidado</a:t>
            </a:r>
            <a:r>
              <a:rPr lang="es-MX" sz="3200" dirty="0" smtClean="0"/>
              <a:t>. </a:t>
            </a:r>
            <a:endParaRPr lang="es-ES" sz="3000" dirty="0"/>
          </a:p>
        </p:txBody>
      </p:sp>
    </p:spTree>
    <p:extLst>
      <p:ext uri="{BB962C8B-B14F-4D97-AF65-F5344CB8AC3E}">
        <p14:creationId xmlns:p14="http://schemas.microsoft.com/office/powerpoint/2010/main" val="491662733"/>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culpa</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122</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829491"/>
            <a:ext cx="8677836" cy="3445809"/>
          </a:xfrm>
        </p:spPr>
        <p:txBody>
          <a:bodyPr rtlCol="0"/>
          <a:lstStyle>
            <a:defPPr>
              <a:defRPr lang="es-ES"/>
            </a:defPPr>
          </a:lstStyle>
          <a:p>
            <a:pPr algn="just">
              <a:lnSpc>
                <a:spcPct val="100000"/>
              </a:lnSpc>
              <a:spcAft>
                <a:spcPts val="1200"/>
              </a:spcAft>
            </a:pPr>
            <a:r>
              <a:rPr lang="es-MX" sz="3200" dirty="0" smtClean="0"/>
              <a:t>Cabe señalar que la determinación de si </a:t>
            </a:r>
            <a:r>
              <a:rPr lang="es-MX" sz="3200" dirty="0"/>
              <a:t>la falta en que incurrió un juzgador se cometió por culpa </a:t>
            </a:r>
            <a:r>
              <a:rPr lang="es-MX" sz="3200" dirty="0" smtClean="0"/>
              <a:t>y su grado, no </a:t>
            </a:r>
            <a:r>
              <a:rPr lang="es-MX" sz="3200" dirty="0"/>
              <a:t>impide que se inicie en su contra el correspondiente procedimiento administrativo de </a:t>
            </a:r>
            <a:r>
              <a:rPr lang="es-MX" sz="3200" dirty="0" smtClean="0"/>
              <a:t>responsabilidad.</a:t>
            </a:r>
            <a:endParaRPr lang="es-ES" sz="3000" dirty="0"/>
          </a:p>
        </p:txBody>
      </p:sp>
    </p:spTree>
    <p:extLst>
      <p:ext uri="{BB962C8B-B14F-4D97-AF65-F5344CB8AC3E}">
        <p14:creationId xmlns:p14="http://schemas.microsoft.com/office/powerpoint/2010/main" val="2085285396"/>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p:txBody>
          <a:bodyPr rtlCol="0"/>
          <a:lstStyle>
            <a:defPPr>
              <a:defRPr lang="es-ES"/>
            </a:defPPr>
          </a:lstStyle>
          <a:p>
            <a:pPr rtl="0"/>
            <a:r>
              <a:rPr lang="es-ES" sz="4400" b="1" dirty="0" smtClean="0"/>
              <a:t>Atipicidad,</a:t>
            </a:r>
            <a:br>
              <a:rPr lang="es-ES" sz="4400" b="1" dirty="0" smtClean="0"/>
            </a:br>
            <a:r>
              <a:rPr lang="es-ES" sz="4400" b="1" dirty="0" smtClean="0"/>
              <a:t>aspecto negativo de la tipicidad</a:t>
            </a:r>
            <a:endParaRPr lang="es-ES" sz="4400" b="1" i="1" dirty="0"/>
          </a:p>
        </p:txBody>
      </p:sp>
    </p:spTree>
    <p:extLst>
      <p:ext uri="{BB962C8B-B14F-4D97-AF65-F5344CB8AC3E}">
        <p14:creationId xmlns:p14="http://schemas.microsoft.com/office/powerpoint/2010/main" val="1409133469"/>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atipicidad</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38899"/>
            <a:ext cx="8853055" cy="3427435"/>
          </a:xfrm>
        </p:spPr>
        <p:txBody>
          <a:bodyPr rtlCol="0"/>
          <a:lstStyle>
            <a:defPPr>
              <a:defRPr lang="es-ES"/>
            </a:defPPr>
          </a:lstStyle>
          <a:p>
            <a:pPr>
              <a:lnSpc>
                <a:spcPct val="100000"/>
              </a:lnSpc>
              <a:spcAft>
                <a:spcPts val="1200"/>
              </a:spcAft>
            </a:pPr>
            <a:r>
              <a:rPr lang="es-MX" sz="4000" dirty="0" smtClean="0"/>
              <a:t>Se presenta cuando </a:t>
            </a:r>
            <a:r>
              <a:rPr lang="es-MX" sz="4000" b="1" dirty="0" smtClean="0"/>
              <a:t>no se acredite alguno de los elementos</a:t>
            </a:r>
            <a:r>
              <a:rPr lang="es-MX" sz="4000" dirty="0" smtClean="0"/>
              <a:t> del enunciado normativo que describa una infracción administrativa.</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124</a:t>
            </a:fld>
            <a:endParaRPr lang="es-ES" dirty="0"/>
          </a:p>
        </p:txBody>
      </p:sp>
    </p:spTree>
    <p:extLst>
      <p:ext uri="{BB962C8B-B14F-4D97-AF65-F5344CB8AC3E}">
        <p14:creationId xmlns:p14="http://schemas.microsoft.com/office/powerpoint/2010/main" val="502577816"/>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atipicidad</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38899"/>
            <a:ext cx="8853055" cy="3427435"/>
          </a:xfrm>
        </p:spPr>
        <p:txBody>
          <a:bodyPr rtlCol="0"/>
          <a:lstStyle>
            <a:defPPr>
              <a:defRPr lang="es-ES"/>
            </a:defPPr>
          </a:lstStyle>
          <a:p>
            <a:pPr>
              <a:lnSpc>
                <a:spcPct val="100000"/>
              </a:lnSpc>
              <a:spcAft>
                <a:spcPts val="1200"/>
              </a:spcAft>
            </a:pPr>
            <a:r>
              <a:rPr lang="es-MX" sz="4000" dirty="0" smtClean="0"/>
              <a:t>La atipicidad impide </a:t>
            </a:r>
            <a:r>
              <a:rPr lang="es-MX" sz="4000" dirty="0"/>
              <a:t>la integración de la infracción administrativa, con lo cual no se puede imponer sanción alguna al juzgador denunciado. </a:t>
            </a:r>
            <a:endParaRPr lang="es-MX" sz="40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125</a:t>
            </a:fld>
            <a:endParaRPr lang="es-ES" dirty="0"/>
          </a:p>
        </p:txBody>
      </p:sp>
    </p:spTree>
    <p:extLst>
      <p:ext uri="{BB962C8B-B14F-4D97-AF65-F5344CB8AC3E}">
        <p14:creationId xmlns:p14="http://schemas.microsoft.com/office/powerpoint/2010/main" val="970046270"/>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Causas </a:t>
            </a:r>
            <a:br>
              <a:rPr lang="es-ES" sz="2800" b="1" dirty="0" smtClean="0"/>
            </a:br>
            <a:r>
              <a:rPr lang="es-ES" sz="2800" b="1" dirty="0" smtClean="0"/>
              <a:t>de atipicidad</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126</a:t>
            </a:fld>
            <a:endParaRPr lang="es-ES"/>
          </a:p>
        </p:txBody>
      </p:sp>
      <p:sp>
        <p:nvSpPr>
          <p:cNvPr id="12" name="9 Marcador de texto"/>
          <p:cNvSpPr>
            <a:spLocks noGrp="1"/>
          </p:cNvSpPr>
          <p:nvPr>
            <p:ph type="body" sz="quarter" idx="16"/>
          </p:nvPr>
        </p:nvSpPr>
        <p:spPr>
          <a:xfrm>
            <a:off x="4849905" y="995091"/>
            <a:ext cx="6687672" cy="5091943"/>
          </a:xfrm>
        </p:spPr>
        <p:txBody>
          <a:bodyPr/>
          <a:lstStyle/>
          <a:p>
            <a:pPr marL="0" indent="0" algn="just">
              <a:lnSpc>
                <a:spcPct val="100000"/>
              </a:lnSpc>
              <a:spcAft>
                <a:spcPts val="1200"/>
              </a:spcAft>
              <a:buNone/>
            </a:pPr>
            <a:r>
              <a:rPr lang="es-MX" sz="2400" b="1" dirty="0" smtClean="0"/>
              <a:t>1. Ausencia de objeto. </a:t>
            </a:r>
            <a:r>
              <a:rPr lang="es-MX" sz="2400" dirty="0"/>
              <a:t>para que exista atipicidad por ausencia de objeto, se requiere que el </a:t>
            </a:r>
            <a:r>
              <a:rPr lang="es-MX" sz="2400" dirty="0" smtClean="0"/>
              <a:t>servidor público no </a:t>
            </a:r>
            <a:r>
              <a:rPr lang="es-MX" sz="2400" dirty="0"/>
              <a:t>haya llevado a cabo alguna de las conductas descritas legalmente como causas de responsabilidad</a:t>
            </a:r>
            <a:r>
              <a:rPr lang="es-MX" sz="2400" dirty="0" smtClean="0"/>
              <a:t>. Por ejemplo, si en una denuncia se atribuye a un funcionario una conducta que tiene reproche administrativo.</a:t>
            </a:r>
          </a:p>
          <a:p>
            <a:pPr marL="0" indent="0" algn="just">
              <a:lnSpc>
                <a:spcPct val="100000"/>
              </a:lnSpc>
              <a:spcAft>
                <a:spcPts val="1200"/>
              </a:spcAft>
              <a:buNone/>
            </a:pPr>
            <a:r>
              <a:rPr lang="es-MX" sz="2400" b="1" dirty="0"/>
              <a:t>2. Ausencia de referencias temporales o </a:t>
            </a:r>
            <a:r>
              <a:rPr lang="es-MX" sz="2400" b="1" dirty="0" smtClean="0"/>
              <a:t>espaciales. </a:t>
            </a:r>
            <a:r>
              <a:rPr lang="es-MX" sz="2400" dirty="0" smtClean="0"/>
              <a:t>Esto es, cuando una conducta no se ajusta a las exigencias de tiempo y lugar establecidas en el orden jurídico.</a:t>
            </a:r>
          </a:p>
        </p:txBody>
      </p:sp>
    </p:spTree>
    <p:extLst>
      <p:ext uri="{BB962C8B-B14F-4D97-AF65-F5344CB8AC3E}">
        <p14:creationId xmlns:p14="http://schemas.microsoft.com/office/powerpoint/2010/main" val="2400978527"/>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Causas </a:t>
            </a:r>
            <a:br>
              <a:rPr lang="es-ES" sz="2800" b="1" dirty="0" smtClean="0"/>
            </a:br>
            <a:r>
              <a:rPr lang="es-ES" sz="2800" b="1" dirty="0" smtClean="0"/>
              <a:t>de atipicidad</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127</a:t>
            </a:fld>
            <a:endParaRPr lang="es-ES"/>
          </a:p>
        </p:txBody>
      </p:sp>
      <p:sp>
        <p:nvSpPr>
          <p:cNvPr id="12" name="9 Marcador de texto"/>
          <p:cNvSpPr>
            <a:spLocks noGrp="1"/>
          </p:cNvSpPr>
          <p:nvPr>
            <p:ph type="body" sz="quarter" idx="16"/>
          </p:nvPr>
        </p:nvSpPr>
        <p:spPr>
          <a:xfrm>
            <a:off x="4858870" y="564785"/>
            <a:ext cx="6687672" cy="5853944"/>
          </a:xfrm>
        </p:spPr>
        <p:txBody>
          <a:bodyPr/>
          <a:lstStyle/>
          <a:p>
            <a:pPr marL="0" indent="0" algn="just">
              <a:lnSpc>
                <a:spcPct val="100000"/>
              </a:lnSpc>
              <a:spcAft>
                <a:spcPts val="1200"/>
              </a:spcAft>
              <a:buNone/>
            </a:pPr>
            <a:r>
              <a:rPr lang="es-MX" sz="2400" b="1" dirty="0" smtClean="0"/>
              <a:t>1. Ausencia de objeto. </a:t>
            </a:r>
            <a:r>
              <a:rPr lang="es-MX" sz="2400" dirty="0"/>
              <a:t>para que exista atipicidad por ausencia de objeto, se requiere que el </a:t>
            </a:r>
            <a:r>
              <a:rPr lang="es-MX" sz="2400" dirty="0" smtClean="0"/>
              <a:t>servidor público no </a:t>
            </a:r>
            <a:r>
              <a:rPr lang="es-MX" sz="2400" dirty="0"/>
              <a:t>haya llevado a cabo alguna de las conductas descritas legalmente como causas de responsabilidad</a:t>
            </a:r>
            <a:r>
              <a:rPr lang="es-MX" sz="2400" dirty="0" smtClean="0"/>
              <a:t>. Por ejemplo, si en una denuncia se atribuye a un funcionario una conducta que tiene reproche administrativo.</a:t>
            </a:r>
          </a:p>
          <a:p>
            <a:pPr marL="0" indent="0" algn="just">
              <a:lnSpc>
                <a:spcPct val="100000"/>
              </a:lnSpc>
              <a:spcAft>
                <a:spcPts val="1200"/>
              </a:spcAft>
              <a:buNone/>
            </a:pPr>
            <a:r>
              <a:rPr lang="es-MX" sz="2400" b="1" dirty="0"/>
              <a:t>2. Ausencia de referencias temporales o </a:t>
            </a:r>
            <a:r>
              <a:rPr lang="es-MX" sz="2400" b="1" dirty="0" smtClean="0"/>
              <a:t>espaciales. </a:t>
            </a:r>
            <a:r>
              <a:rPr lang="es-MX" sz="2400" dirty="0" smtClean="0"/>
              <a:t>Esto es, cuando una conducta no se ajusta a las exigencias de tiempo y lugar establecidas en el orden jurídico. El ejemplo sería iniciar un procedimiento porque un servidor no ha rendido cuentas, pero aún no concluye el plazo.</a:t>
            </a:r>
          </a:p>
        </p:txBody>
      </p:sp>
    </p:spTree>
    <p:extLst>
      <p:ext uri="{BB962C8B-B14F-4D97-AF65-F5344CB8AC3E}">
        <p14:creationId xmlns:p14="http://schemas.microsoft.com/office/powerpoint/2010/main" val="2170427923"/>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Causas </a:t>
            </a:r>
            <a:br>
              <a:rPr lang="es-ES" sz="2800" b="1" dirty="0" smtClean="0"/>
            </a:br>
            <a:r>
              <a:rPr lang="es-ES" sz="2800" b="1" dirty="0" smtClean="0"/>
              <a:t>de atipicidad</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128</a:t>
            </a:fld>
            <a:endParaRPr lang="es-ES"/>
          </a:p>
        </p:txBody>
      </p:sp>
      <p:sp>
        <p:nvSpPr>
          <p:cNvPr id="12" name="9 Marcador de texto"/>
          <p:cNvSpPr>
            <a:spLocks noGrp="1"/>
          </p:cNvSpPr>
          <p:nvPr>
            <p:ph type="body" sz="quarter" idx="16"/>
          </p:nvPr>
        </p:nvSpPr>
        <p:spPr>
          <a:xfrm>
            <a:off x="4849905" y="1138532"/>
            <a:ext cx="6687672" cy="4625780"/>
          </a:xfrm>
        </p:spPr>
        <p:txBody>
          <a:bodyPr/>
          <a:lstStyle/>
          <a:p>
            <a:pPr marL="0" indent="0" algn="just">
              <a:lnSpc>
                <a:spcPct val="100000"/>
              </a:lnSpc>
              <a:spcAft>
                <a:spcPts val="1200"/>
              </a:spcAft>
              <a:buNone/>
            </a:pPr>
            <a:r>
              <a:rPr lang="es-MX" sz="2400" b="1" dirty="0" smtClean="0"/>
              <a:t>3. Ausencia de los medios de comisión. </a:t>
            </a:r>
            <a:r>
              <a:rPr lang="es-MX" sz="2400" dirty="0" smtClean="0"/>
              <a:t>Cuando la descripción normativa requiere de determinados medios para su actualización. Por ejemplo, quien es acusado de ocultar información pública, debe tener el deber de resguardarla.</a:t>
            </a:r>
          </a:p>
          <a:p>
            <a:pPr marL="0" indent="0" algn="just">
              <a:lnSpc>
                <a:spcPct val="100000"/>
              </a:lnSpc>
              <a:spcAft>
                <a:spcPts val="1200"/>
              </a:spcAft>
              <a:buNone/>
            </a:pPr>
            <a:r>
              <a:rPr lang="es-MX" sz="2400" b="1" dirty="0" smtClean="0"/>
              <a:t>4. </a:t>
            </a:r>
            <a:r>
              <a:rPr lang="es-MX" sz="2400" b="1" dirty="0"/>
              <a:t>Falta de elementos subjetivos del tipo administrativo</a:t>
            </a:r>
            <a:r>
              <a:rPr lang="es-MX" sz="2400" b="1" dirty="0" smtClean="0"/>
              <a:t>. </a:t>
            </a:r>
            <a:r>
              <a:rPr lang="es-MX" sz="2400" dirty="0" smtClean="0"/>
              <a:t>El servidor público despliega un actuar, en </a:t>
            </a:r>
            <a:r>
              <a:rPr lang="es-MX" sz="2400" dirty="0"/>
              <a:t>principio típico, aunque </a:t>
            </a:r>
            <a:r>
              <a:rPr lang="es-MX" sz="2400" dirty="0" smtClean="0"/>
              <a:t>realizado sin intención o negligencia</a:t>
            </a:r>
            <a:r>
              <a:rPr lang="es-MX" sz="2400" dirty="0"/>
              <a:t>. Se trata de los casos de fuerza </a:t>
            </a:r>
            <a:r>
              <a:rPr lang="es-MX" sz="2400" dirty="0" smtClean="0"/>
              <a:t>mayor o </a:t>
            </a:r>
            <a:r>
              <a:rPr lang="es-MX" sz="2400" dirty="0"/>
              <a:t>caso </a:t>
            </a:r>
            <a:r>
              <a:rPr lang="es-MX" sz="2400" dirty="0" smtClean="0"/>
              <a:t>fortuito.</a:t>
            </a:r>
          </a:p>
        </p:txBody>
      </p:sp>
    </p:spTree>
    <p:extLst>
      <p:ext uri="{BB962C8B-B14F-4D97-AF65-F5344CB8AC3E}">
        <p14:creationId xmlns:p14="http://schemas.microsoft.com/office/powerpoint/2010/main" val="348098507"/>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Ejemplo </a:t>
            </a:r>
            <a:br>
              <a:rPr lang="es-ES" sz="2800" b="1" dirty="0" smtClean="0"/>
            </a:br>
            <a:r>
              <a:rPr lang="es-ES" sz="2800" b="1" dirty="0" smtClean="0"/>
              <a:t>atipicidad</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129</a:t>
            </a:fld>
            <a:endParaRPr lang="es-ES"/>
          </a:p>
        </p:txBody>
      </p:sp>
      <p:sp>
        <p:nvSpPr>
          <p:cNvPr id="12" name="9 Marcador de texto"/>
          <p:cNvSpPr>
            <a:spLocks noGrp="1"/>
          </p:cNvSpPr>
          <p:nvPr>
            <p:ph type="body" sz="quarter" idx="16"/>
          </p:nvPr>
        </p:nvSpPr>
        <p:spPr>
          <a:xfrm>
            <a:off x="4849905" y="995091"/>
            <a:ext cx="6687672" cy="5091943"/>
          </a:xfrm>
        </p:spPr>
        <p:txBody>
          <a:bodyPr/>
          <a:lstStyle/>
          <a:p>
            <a:pPr algn="just">
              <a:lnSpc>
                <a:spcPct val="100000"/>
              </a:lnSpc>
              <a:spcAft>
                <a:spcPts val="1200"/>
              </a:spcAft>
            </a:pPr>
            <a:r>
              <a:rPr lang="es-MX" sz="3200" dirty="0" smtClean="0"/>
              <a:t>En un caso se sancionó a un servidor público por considerar que infringió el otrora artículo 8o, fracción XIII, de la LFRASP por no comprobar el origen de depósitos en su cuenta, diversos a su emolumento.</a:t>
            </a:r>
          </a:p>
          <a:p>
            <a:pPr algn="just">
              <a:lnSpc>
                <a:spcPct val="100000"/>
              </a:lnSpc>
              <a:spcAft>
                <a:spcPts val="1200"/>
              </a:spcAft>
            </a:pPr>
            <a:r>
              <a:rPr lang="es-MX" sz="3200" dirty="0" smtClean="0"/>
              <a:t>El servidor público promovió juicio de nulidad. La resolución se confirmó.</a:t>
            </a:r>
          </a:p>
        </p:txBody>
      </p:sp>
    </p:spTree>
    <p:extLst>
      <p:ext uri="{BB962C8B-B14F-4D97-AF65-F5344CB8AC3E}">
        <p14:creationId xmlns:p14="http://schemas.microsoft.com/office/powerpoint/2010/main" val="37891516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13</a:t>
            </a:fld>
            <a:endParaRPr lang="es-ES" noProof="0"/>
          </a:p>
        </p:txBody>
      </p:sp>
      <p:sp>
        <p:nvSpPr>
          <p:cNvPr id="12" name="11 Rectángulo"/>
          <p:cNvSpPr/>
          <p:nvPr/>
        </p:nvSpPr>
        <p:spPr>
          <a:xfrm>
            <a:off x="391888" y="185511"/>
            <a:ext cx="11451770" cy="6186309"/>
          </a:xfrm>
          <a:prstGeom prst="rect">
            <a:avLst/>
          </a:prstGeom>
        </p:spPr>
        <p:txBody>
          <a:bodyPr wrap="square">
            <a:spAutoFit/>
          </a:bodyPr>
          <a:lstStyle/>
          <a:p>
            <a:pPr algn="just"/>
            <a:endParaRPr lang="es-MX" sz="2200" dirty="0" smtClean="0">
              <a:solidFill>
                <a:schemeClr val="bg1"/>
              </a:solidFill>
            </a:endParaRPr>
          </a:p>
          <a:p>
            <a:pPr algn="just"/>
            <a:r>
              <a:rPr lang="es-MX" sz="2200" dirty="0" smtClean="0">
                <a:solidFill>
                  <a:schemeClr val="bg1"/>
                </a:solidFill>
              </a:rPr>
              <a:t>[…] En </a:t>
            </a:r>
            <a:r>
              <a:rPr lang="es-MX" sz="2200" dirty="0">
                <a:solidFill>
                  <a:schemeClr val="bg1"/>
                </a:solidFill>
              </a:rPr>
              <a:t>esa virtud, los parámetros o lineamientos que rigen las sanciones penales no pueden ser iguales a los del sistema sancionador de responsabilidades administrativas ni, por consiguiente, puede legalmente determinarse la inconstitucionalidad de los dispositivos que fijan las sanciones relativas en la Ley Federal de Responsabilidades de los Servidores Públicos con base en esa diferencia, pues sería desconocer la intención del Poder Revisor de la Constitución -contenida en la exposición de motivos y en el texto de los artículos 109 y 113 citados-, que fue la de crear un sistema de normas conducentes a sancionar a quienes, teniendo el carácter de servidores públicos, incurrieran en actos u omisiones que afecten los principios fundamentales que rigen el desempeño de sus funciones, por lo que el legislador secundario, congruente con esa naturaleza y finalidad, en la referida ley reglamentaria definió el núcleo básico calificado como infracción en cada una de las fracciones de su artículo 47, además de que en sus artículos 53 y 54 especificó las sanciones correspondientes a dichas faltas y fijó los elementos que debe tomar en cuenta la autoridad administrativa sancionadora para adecuarlas al caso concreto, de manera tal que se trata de sanciones de distinta naturaleza a las penales, en tanto que guardan relación con la afectación al eficaz desempeño de la función administrativa por los servidores públicos que la incumplen.</a:t>
            </a:r>
            <a:endParaRPr lang="es-MX" sz="2000" dirty="0">
              <a:solidFill>
                <a:schemeClr val="bg1"/>
              </a:solidFill>
            </a:endParaRPr>
          </a:p>
        </p:txBody>
      </p:sp>
    </p:spTree>
    <p:extLst>
      <p:ext uri="{BB962C8B-B14F-4D97-AF65-F5344CB8AC3E}">
        <p14:creationId xmlns:p14="http://schemas.microsoft.com/office/powerpoint/2010/main" val="3028716508"/>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Ejemplo </a:t>
            </a:r>
            <a:br>
              <a:rPr lang="es-ES" sz="2800" b="1" dirty="0" smtClean="0"/>
            </a:br>
            <a:r>
              <a:rPr lang="es-ES" sz="2800" b="1" dirty="0" smtClean="0"/>
              <a:t>atipicidad</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130</a:t>
            </a:fld>
            <a:endParaRPr lang="es-ES"/>
          </a:p>
        </p:txBody>
      </p:sp>
      <p:sp>
        <p:nvSpPr>
          <p:cNvPr id="12" name="9 Marcador de texto"/>
          <p:cNvSpPr>
            <a:spLocks noGrp="1"/>
          </p:cNvSpPr>
          <p:nvPr>
            <p:ph type="body" sz="quarter" idx="16"/>
          </p:nvPr>
        </p:nvSpPr>
        <p:spPr>
          <a:xfrm>
            <a:off x="4849905" y="788896"/>
            <a:ext cx="6687672" cy="5414674"/>
          </a:xfrm>
        </p:spPr>
        <p:txBody>
          <a:bodyPr/>
          <a:lstStyle/>
          <a:p>
            <a:pPr algn="just">
              <a:lnSpc>
                <a:spcPct val="100000"/>
              </a:lnSpc>
              <a:spcAft>
                <a:spcPts val="1200"/>
              </a:spcAft>
            </a:pPr>
            <a:r>
              <a:rPr lang="es-MX" sz="3200" dirty="0" smtClean="0"/>
              <a:t>En contra, promovió amparo directo.</a:t>
            </a:r>
          </a:p>
          <a:p>
            <a:pPr algn="just">
              <a:lnSpc>
                <a:spcPct val="100000"/>
              </a:lnSpc>
              <a:spcAft>
                <a:spcPts val="1200"/>
              </a:spcAft>
            </a:pPr>
            <a:r>
              <a:rPr lang="es-MX" sz="3200" dirty="0" smtClean="0"/>
              <a:t>El TCC resolvió que la carga de demostrar que el recurso no es comprobable (elemento del tipo) corresponde a la autoridad, pero no al sujeto a procedimiento.</a:t>
            </a:r>
          </a:p>
          <a:p>
            <a:pPr algn="just">
              <a:lnSpc>
                <a:spcPct val="100000"/>
              </a:lnSpc>
              <a:spcAft>
                <a:spcPts val="1200"/>
              </a:spcAft>
            </a:pPr>
            <a:r>
              <a:rPr lang="es-MX" sz="3200" dirty="0" smtClean="0"/>
              <a:t>Se concedió el amparo (presunción de inocencia en su vertiente de carga de la prueba).</a:t>
            </a:r>
          </a:p>
        </p:txBody>
      </p:sp>
    </p:spTree>
    <p:extLst>
      <p:ext uri="{BB962C8B-B14F-4D97-AF65-F5344CB8AC3E}">
        <p14:creationId xmlns:p14="http://schemas.microsoft.com/office/powerpoint/2010/main" val="2535470416"/>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atipicidad</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38899"/>
            <a:ext cx="8853055" cy="3427435"/>
          </a:xfrm>
        </p:spPr>
        <p:txBody>
          <a:bodyPr rtlCol="0"/>
          <a:lstStyle>
            <a:defPPr>
              <a:defRPr lang="es-ES"/>
            </a:defPPr>
          </a:lstStyle>
          <a:p>
            <a:pPr>
              <a:lnSpc>
                <a:spcPct val="100000"/>
              </a:lnSpc>
              <a:spcAft>
                <a:spcPts val="1200"/>
              </a:spcAft>
            </a:pPr>
            <a:r>
              <a:rPr lang="es-MX" sz="4000" b="1" dirty="0" smtClean="0"/>
              <a:t>La </a:t>
            </a:r>
            <a:r>
              <a:rPr lang="es-MX" sz="4000" b="1" u="sng" dirty="0" smtClean="0"/>
              <a:t>atipicidad</a:t>
            </a:r>
            <a:r>
              <a:rPr lang="es-MX" sz="4000" b="1" dirty="0" smtClean="0"/>
              <a:t> no es un estándar probatorio </a:t>
            </a:r>
            <a:r>
              <a:rPr lang="es-MX" sz="4000" dirty="0" smtClean="0"/>
              <a:t>(incumplimiento de la carga de la prueba) sino </a:t>
            </a:r>
            <a:r>
              <a:rPr lang="es-MX" sz="4000" b="1" dirty="0" smtClean="0"/>
              <a:t>una consecuencia de la ausencia de prueba</a:t>
            </a:r>
            <a:r>
              <a:rPr lang="es-MX" sz="4000" dirty="0" smtClean="0"/>
              <a:t>.</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131</a:t>
            </a:fld>
            <a:endParaRPr lang="es-ES" dirty="0"/>
          </a:p>
        </p:txBody>
      </p:sp>
    </p:spTree>
    <p:extLst>
      <p:ext uri="{BB962C8B-B14F-4D97-AF65-F5344CB8AC3E}">
        <p14:creationId xmlns:p14="http://schemas.microsoft.com/office/powerpoint/2010/main" val="3311453112"/>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p:txBody>
          <a:bodyPr rtlCol="0"/>
          <a:lstStyle>
            <a:defPPr>
              <a:defRPr lang="es-ES"/>
            </a:defPPr>
          </a:lstStyle>
          <a:p>
            <a:pPr rtl="0"/>
            <a:r>
              <a:rPr lang="es-ES" sz="4400" b="1" dirty="0" smtClean="0"/>
              <a:t>Error (excusable o inexcusable)</a:t>
            </a:r>
            <a:br>
              <a:rPr lang="es-ES" sz="4400" b="1" dirty="0" smtClean="0"/>
            </a:br>
            <a:endParaRPr lang="es-ES" sz="4400" b="1" i="1" dirty="0"/>
          </a:p>
        </p:txBody>
      </p:sp>
    </p:spTree>
    <p:extLst>
      <p:ext uri="{BB962C8B-B14F-4D97-AF65-F5344CB8AC3E}">
        <p14:creationId xmlns:p14="http://schemas.microsoft.com/office/powerpoint/2010/main" val="2264680013"/>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3071989"/>
            <a:ext cx="9500960" cy="3427435"/>
          </a:xfrm>
        </p:spPr>
        <p:txBody>
          <a:bodyPr rtlCol="0"/>
          <a:lstStyle>
            <a:defPPr>
              <a:defRPr lang="es-ES"/>
            </a:defPPr>
          </a:lstStyle>
          <a:p>
            <a:pPr>
              <a:lnSpc>
                <a:spcPct val="100000"/>
              </a:lnSpc>
              <a:spcAft>
                <a:spcPts val="1200"/>
              </a:spcAft>
            </a:pPr>
            <a:r>
              <a:rPr lang="es-MX" sz="3400" dirty="0" smtClean="0"/>
              <a:t>En </a:t>
            </a:r>
            <a:r>
              <a:rPr lang="es-MX" sz="3400" dirty="0"/>
              <a:t>el mundo </a:t>
            </a:r>
            <a:r>
              <a:rPr lang="es-MX" sz="3400" dirty="0" smtClean="0"/>
              <a:t>jurídico, </a:t>
            </a:r>
            <a:r>
              <a:rPr lang="es-MX" sz="3400" b="1" i="1" dirty="0" smtClean="0"/>
              <a:t>el error </a:t>
            </a:r>
            <a:r>
              <a:rPr lang="es-MX" sz="3400" b="1" i="1" dirty="0"/>
              <a:t>alude a una representación falsa de la realidad</a:t>
            </a:r>
            <a:r>
              <a:rPr lang="es-MX" sz="3400" dirty="0"/>
              <a:t>, debido </a:t>
            </a:r>
            <a:r>
              <a:rPr lang="es-MX" sz="3400" b="1" i="1" dirty="0"/>
              <a:t>a la ignorancia o </a:t>
            </a:r>
            <a:r>
              <a:rPr lang="es-MX" sz="3400" b="1" i="1" dirty="0" smtClean="0"/>
              <a:t>desconocimiento</a:t>
            </a:r>
            <a:r>
              <a:rPr lang="es-MX" sz="3400" dirty="0" smtClean="0"/>
              <a:t> </a:t>
            </a:r>
            <a:r>
              <a:rPr lang="es-MX" sz="3400" dirty="0"/>
              <a:t>de todas las circunstancias que influyen en un determinado </a:t>
            </a:r>
            <a:r>
              <a:rPr lang="es-MX" sz="3400" dirty="0" smtClean="0"/>
              <a:t>acto (vicio del consentimiento).</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133</a:t>
            </a:fld>
            <a:endParaRPr lang="es-ES" dirty="0"/>
          </a:p>
        </p:txBody>
      </p:sp>
    </p:spTree>
    <p:extLst>
      <p:ext uri="{BB962C8B-B14F-4D97-AF65-F5344CB8AC3E}">
        <p14:creationId xmlns:p14="http://schemas.microsoft.com/office/powerpoint/2010/main" val="2658862184"/>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3071989"/>
            <a:ext cx="8853055" cy="3427435"/>
          </a:xfrm>
        </p:spPr>
        <p:txBody>
          <a:bodyPr rtlCol="0"/>
          <a:lstStyle>
            <a:defPPr>
              <a:defRPr lang="es-ES"/>
            </a:defPPr>
          </a:lstStyle>
          <a:p>
            <a:pPr>
              <a:lnSpc>
                <a:spcPct val="100000"/>
              </a:lnSpc>
              <a:spcAft>
                <a:spcPts val="1200"/>
              </a:spcAft>
            </a:pPr>
            <a:r>
              <a:rPr lang="es-MX" sz="3400" dirty="0"/>
              <a:t>El error se manifiesta cuando en la mente de una persona </a:t>
            </a:r>
            <a:r>
              <a:rPr lang="es-MX" sz="3400" b="1" i="1" dirty="0"/>
              <a:t>se crea un escenario que no concuerda con la realidad</a:t>
            </a:r>
            <a:r>
              <a:rPr lang="es-MX" sz="3400" dirty="0"/>
              <a:t>. Un error, es por ejemplo, creer verdadero algo que es falso.</a:t>
            </a:r>
            <a:endParaRPr lang="es-MX" sz="34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134</a:t>
            </a:fld>
            <a:endParaRPr lang="es-ES" dirty="0"/>
          </a:p>
        </p:txBody>
      </p:sp>
    </p:spTree>
    <p:extLst>
      <p:ext uri="{BB962C8B-B14F-4D97-AF65-F5344CB8AC3E}">
        <p14:creationId xmlns:p14="http://schemas.microsoft.com/office/powerpoint/2010/main" val="3575960752"/>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72476" y="3170604"/>
            <a:ext cx="8853055" cy="3427435"/>
          </a:xfrm>
        </p:spPr>
        <p:txBody>
          <a:bodyPr rtlCol="0"/>
          <a:lstStyle>
            <a:defPPr>
              <a:defRPr lang="es-ES"/>
            </a:defPPr>
          </a:lstStyle>
          <a:p>
            <a:pPr>
              <a:lnSpc>
                <a:spcPct val="100000"/>
              </a:lnSpc>
              <a:spcAft>
                <a:spcPts val="1200"/>
              </a:spcAft>
            </a:pPr>
            <a:r>
              <a:rPr lang="es-MX" sz="3600" dirty="0"/>
              <a:t>La ignorancia y el error pueden ser </a:t>
            </a:r>
            <a:r>
              <a:rPr lang="es-MX" sz="3600" b="1" i="1" dirty="0"/>
              <a:t>de hecho</a:t>
            </a:r>
            <a:r>
              <a:rPr lang="es-MX" sz="3600" dirty="0"/>
              <a:t> o </a:t>
            </a:r>
            <a:r>
              <a:rPr lang="es-MX" sz="3600" b="1" i="1" dirty="0"/>
              <a:t>de derecho</a:t>
            </a:r>
            <a:r>
              <a:rPr lang="es-MX" sz="3600" dirty="0"/>
              <a:t>, pero las leyes suelen unificar su tratamiento dándoles los mismos efectos</a:t>
            </a:r>
            <a:endParaRPr lang="es-MX" sz="34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135</a:t>
            </a:fld>
            <a:endParaRPr lang="es-ES" dirty="0"/>
          </a:p>
        </p:txBody>
      </p:sp>
    </p:spTree>
    <p:extLst>
      <p:ext uri="{BB962C8B-B14F-4D97-AF65-F5344CB8AC3E}">
        <p14:creationId xmlns:p14="http://schemas.microsoft.com/office/powerpoint/2010/main" val="1129879221"/>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 en materia penal</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3071989"/>
            <a:ext cx="8853055" cy="3427435"/>
          </a:xfrm>
        </p:spPr>
        <p:txBody>
          <a:bodyPr rtlCol="0"/>
          <a:lstStyle>
            <a:defPPr>
              <a:defRPr lang="es-ES"/>
            </a:defPPr>
          </a:lstStyle>
          <a:p>
            <a:pPr>
              <a:lnSpc>
                <a:spcPct val="100000"/>
              </a:lnSpc>
              <a:spcAft>
                <a:spcPts val="1200"/>
              </a:spcAft>
            </a:pPr>
            <a:r>
              <a:rPr lang="es-MX" sz="3000" dirty="0"/>
              <a:t>Dependiendo de la corriente que se sigue en </a:t>
            </a:r>
            <a:r>
              <a:rPr lang="es-MX" sz="3000" dirty="0" smtClean="0"/>
              <a:t>el derecho </a:t>
            </a:r>
            <a:r>
              <a:rPr lang="es-MX" sz="3000" dirty="0"/>
              <a:t>penal (</a:t>
            </a:r>
            <a:r>
              <a:rPr lang="es-MX" sz="3000" dirty="0" err="1"/>
              <a:t>causalismo</a:t>
            </a:r>
            <a:r>
              <a:rPr lang="es-MX" sz="3000" dirty="0"/>
              <a:t> o finalismo</a:t>
            </a:r>
            <a:r>
              <a:rPr lang="es-MX" sz="3000" dirty="0" smtClean="0"/>
              <a:t>) se entienden diversos </a:t>
            </a:r>
            <a:r>
              <a:rPr lang="es-MX" sz="3000" dirty="0"/>
              <a:t>tipos de </a:t>
            </a:r>
            <a:r>
              <a:rPr lang="es-MX" sz="3000" dirty="0" smtClean="0"/>
              <a:t>error: error </a:t>
            </a:r>
            <a:r>
              <a:rPr lang="es-MX" sz="3000" dirty="0"/>
              <a:t>de </a:t>
            </a:r>
            <a:r>
              <a:rPr lang="es-MX" sz="3000" dirty="0" smtClean="0"/>
              <a:t>hecho </a:t>
            </a:r>
            <a:r>
              <a:rPr lang="es-MX" sz="3000" dirty="0"/>
              <a:t>y de derecho de acuerdo a la </a:t>
            </a:r>
            <a:r>
              <a:rPr lang="es-MX" sz="3000" b="1" i="1" dirty="0"/>
              <a:t>corriente </a:t>
            </a:r>
            <a:r>
              <a:rPr lang="es-MX" sz="3000" b="1" i="1" dirty="0" err="1" smtClean="0"/>
              <a:t>causalista</a:t>
            </a:r>
            <a:r>
              <a:rPr lang="es-MX" sz="3000" dirty="0" smtClean="0"/>
              <a:t>; y </a:t>
            </a:r>
            <a:r>
              <a:rPr lang="es-MX" sz="3000" dirty="0"/>
              <a:t>error de tipo y de prohibición de acuerdo a la </a:t>
            </a:r>
            <a:r>
              <a:rPr lang="es-MX" sz="3000" b="1" dirty="0"/>
              <a:t>corriente </a:t>
            </a:r>
            <a:r>
              <a:rPr lang="es-MX" sz="3000" b="1" dirty="0" smtClean="0"/>
              <a:t>finalista</a:t>
            </a:r>
            <a:r>
              <a:rPr lang="es-MX" sz="3000" dirty="0" smtClean="0"/>
              <a:t>.</a:t>
            </a:r>
            <a:endParaRPr lang="es-MX" sz="30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136</a:t>
            </a:fld>
            <a:endParaRPr lang="es-ES" dirty="0"/>
          </a:p>
        </p:txBody>
      </p:sp>
    </p:spTree>
    <p:extLst>
      <p:ext uri="{BB962C8B-B14F-4D97-AF65-F5344CB8AC3E}">
        <p14:creationId xmlns:p14="http://schemas.microsoft.com/office/powerpoint/2010/main" val="704216411"/>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 de prohibición</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3071989"/>
            <a:ext cx="8853055" cy="3427435"/>
          </a:xfrm>
        </p:spPr>
        <p:txBody>
          <a:bodyPr rtlCol="0"/>
          <a:lstStyle>
            <a:defPPr>
              <a:defRPr lang="es-ES"/>
            </a:defPPr>
          </a:lstStyle>
          <a:p>
            <a:pPr>
              <a:lnSpc>
                <a:spcPct val="100000"/>
              </a:lnSpc>
              <a:spcAft>
                <a:spcPts val="1200"/>
              </a:spcAft>
            </a:pPr>
            <a:r>
              <a:rPr lang="es-MX" sz="3200" dirty="0" smtClean="0"/>
              <a:t>El </a:t>
            </a:r>
            <a:r>
              <a:rPr lang="es-MX" sz="3200" b="1" i="1" dirty="0" smtClean="0"/>
              <a:t>error de prohibición</a:t>
            </a:r>
            <a:r>
              <a:rPr lang="es-MX" sz="3200" dirty="0" smtClean="0"/>
              <a:t> se presenta, cuando en el momento de cometer el hecho, al autor le falta la comprensión de que comete un delito. </a:t>
            </a:r>
            <a:r>
              <a:rPr lang="es-MX" sz="3200" dirty="0"/>
              <a:t>Es decir, </a:t>
            </a:r>
            <a:r>
              <a:rPr lang="es-MX" sz="3200" b="1" i="1" dirty="0"/>
              <a:t>considera que su conducta está permitida por la </a:t>
            </a:r>
            <a:r>
              <a:rPr lang="es-MX" sz="3200" b="1" i="1" dirty="0" smtClean="0"/>
              <a:t>norma.</a:t>
            </a:r>
            <a:endParaRPr lang="es-MX" sz="3200" b="1" i="1" dirty="0"/>
          </a:p>
          <a:p>
            <a:pPr>
              <a:lnSpc>
                <a:spcPct val="100000"/>
              </a:lnSpc>
              <a:spcAft>
                <a:spcPts val="1200"/>
              </a:spcAft>
            </a:pPr>
            <a:endParaRPr lang="es-MX" sz="32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137</a:t>
            </a:fld>
            <a:endParaRPr lang="es-ES" dirty="0"/>
          </a:p>
        </p:txBody>
      </p:sp>
    </p:spTree>
    <p:extLst>
      <p:ext uri="{BB962C8B-B14F-4D97-AF65-F5344CB8AC3E}">
        <p14:creationId xmlns:p14="http://schemas.microsoft.com/office/powerpoint/2010/main" val="2671447776"/>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 de TIPO</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964409"/>
            <a:ext cx="8853055" cy="3427435"/>
          </a:xfrm>
        </p:spPr>
        <p:txBody>
          <a:bodyPr rtlCol="0"/>
          <a:lstStyle>
            <a:defPPr>
              <a:defRPr lang="es-ES"/>
            </a:defPPr>
          </a:lstStyle>
          <a:p>
            <a:pPr>
              <a:lnSpc>
                <a:spcPct val="100000"/>
              </a:lnSpc>
              <a:spcAft>
                <a:spcPts val="1200"/>
              </a:spcAft>
            </a:pPr>
            <a:r>
              <a:rPr lang="es-MX" sz="3600" dirty="0" smtClean="0"/>
              <a:t>El </a:t>
            </a:r>
            <a:r>
              <a:rPr lang="es-MX" sz="3600" b="1" i="1" dirty="0"/>
              <a:t>error de tipo</a:t>
            </a:r>
            <a:r>
              <a:rPr lang="es-MX" sz="3600" dirty="0"/>
              <a:t> se refiere a los elementos que </a:t>
            </a:r>
            <a:r>
              <a:rPr lang="es-MX" sz="3600" b="1" dirty="0"/>
              <a:t>forman parte del tipo penal</a:t>
            </a:r>
            <a:r>
              <a:rPr lang="es-MX" sz="3600" dirty="0"/>
              <a:t>, que pueden ser </a:t>
            </a:r>
            <a:r>
              <a:rPr lang="es-MX" sz="3600" dirty="0" smtClean="0"/>
              <a:t>fácticos, subjetivos </a:t>
            </a:r>
            <a:r>
              <a:rPr lang="es-MX" sz="3600" dirty="0"/>
              <a:t>y </a:t>
            </a:r>
            <a:r>
              <a:rPr lang="es-MX" sz="3600" dirty="0" smtClean="0"/>
              <a:t>valorativos; </a:t>
            </a:r>
            <a:r>
              <a:rPr lang="es-MX" sz="3600" b="1" dirty="0"/>
              <a:t>todo esto se encuentra </a:t>
            </a:r>
            <a:r>
              <a:rPr lang="es-MX" sz="3600" b="1" dirty="0" smtClean="0"/>
              <a:t>a nivel </a:t>
            </a:r>
            <a:r>
              <a:rPr lang="es-MX" sz="3600" b="1" dirty="0"/>
              <a:t>de la </a:t>
            </a:r>
            <a:r>
              <a:rPr lang="es-MX" sz="3600" b="1" dirty="0" smtClean="0"/>
              <a:t>tipicidad</a:t>
            </a:r>
            <a:r>
              <a:rPr lang="es-MX" sz="3600" dirty="0" smtClean="0"/>
              <a:t>.</a:t>
            </a:r>
            <a:endParaRPr lang="es-MX" sz="36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138</a:t>
            </a:fld>
            <a:endParaRPr lang="es-ES" dirty="0"/>
          </a:p>
        </p:txBody>
      </p:sp>
    </p:spTree>
    <p:extLst>
      <p:ext uri="{BB962C8B-B14F-4D97-AF65-F5344CB8AC3E}">
        <p14:creationId xmlns:p14="http://schemas.microsoft.com/office/powerpoint/2010/main" val="147166257"/>
      </p:ext>
    </p:extLst>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3600" b="1" dirty="0" smtClean="0"/>
              <a:t>Error de TIPO Y ERROR DE PROHIBICIÓN</a:t>
            </a:r>
            <a:endParaRPr lang="es-ES" sz="36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83724"/>
            <a:ext cx="8853055" cy="3427435"/>
          </a:xfrm>
        </p:spPr>
        <p:txBody>
          <a:bodyPr rtlCol="0"/>
          <a:lstStyle>
            <a:defPPr>
              <a:defRPr lang="es-ES"/>
            </a:defPPr>
          </a:lstStyle>
          <a:p>
            <a:pPr>
              <a:lnSpc>
                <a:spcPct val="100000"/>
              </a:lnSpc>
              <a:spcAft>
                <a:spcPts val="1200"/>
              </a:spcAft>
            </a:pPr>
            <a:r>
              <a:rPr lang="es-MX" sz="3200" dirty="0"/>
              <a:t>E</a:t>
            </a:r>
            <a:r>
              <a:rPr lang="es-MX" sz="3200" dirty="0" smtClean="0"/>
              <a:t>n </a:t>
            </a:r>
            <a:r>
              <a:rPr lang="es-MX" sz="3200" dirty="0"/>
              <a:t>cambio, el </a:t>
            </a:r>
            <a:r>
              <a:rPr lang="es-MX" sz="3200" b="1" i="1" dirty="0"/>
              <a:t>error de prohibición</a:t>
            </a:r>
            <a:r>
              <a:rPr lang="es-MX" sz="3200" dirty="0"/>
              <a:t> tiene que ver con </a:t>
            </a:r>
            <a:r>
              <a:rPr lang="es-MX" sz="3200" b="1" dirty="0"/>
              <a:t>la valoración de la </a:t>
            </a:r>
            <a:r>
              <a:rPr lang="es-MX" sz="3200" b="1" dirty="0" smtClean="0"/>
              <a:t>conducta</a:t>
            </a:r>
            <a:r>
              <a:rPr lang="es-MX" sz="3200" dirty="0" smtClean="0"/>
              <a:t> frente </a:t>
            </a:r>
            <a:r>
              <a:rPr lang="es-MX" sz="3200" dirty="0"/>
              <a:t>al ordenamiento jurídico en su </a:t>
            </a:r>
            <a:r>
              <a:rPr lang="es-MX" sz="3200" dirty="0" smtClean="0"/>
              <a:t>totalidad. Se ubica a nivel </a:t>
            </a:r>
            <a:r>
              <a:rPr lang="es-MX" sz="3200" dirty="0"/>
              <a:t>de la </a:t>
            </a:r>
            <a:r>
              <a:rPr lang="es-MX" sz="3200" b="1" i="1" dirty="0" err="1"/>
              <a:t>antijuricidad</a:t>
            </a:r>
            <a:r>
              <a:rPr lang="es-MX" sz="3200" dirty="0"/>
              <a:t> </a:t>
            </a:r>
            <a:r>
              <a:rPr lang="es-MX" sz="3200" dirty="0" smtClean="0"/>
              <a:t>pero </a:t>
            </a:r>
            <a:r>
              <a:rPr lang="es-MX" sz="3200" b="1" dirty="0" smtClean="0"/>
              <a:t>se analiza </a:t>
            </a:r>
            <a:r>
              <a:rPr lang="es-MX" sz="3200" b="1" dirty="0"/>
              <a:t>a nivel de la culpabilidad</a:t>
            </a:r>
            <a:r>
              <a:rPr lang="es-MX" sz="3200" dirty="0"/>
              <a:t>, según el esquema de la </a:t>
            </a:r>
            <a:r>
              <a:rPr lang="es-MX" sz="3200" b="1" i="1" dirty="0"/>
              <a:t>teoría finalista</a:t>
            </a:r>
            <a:r>
              <a:rPr lang="es-MX" sz="3200" dirty="0"/>
              <a:t>. </a:t>
            </a:r>
            <a:endParaRPr lang="es-MX" sz="32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139</a:t>
            </a:fld>
            <a:endParaRPr lang="es-ES" dirty="0"/>
          </a:p>
        </p:txBody>
      </p:sp>
    </p:spTree>
    <p:extLst>
      <p:ext uri="{BB962C8B-B14F-4D97-AF65-F5344CB8AC3E}">
        <p14:creationId xmlns:p14="http://schemas.microsoft.com/office/powerpoint/2010/main" val="4624882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DERECHO DISCIPLINARIO Y DERECHO SANCIONADOR, ¿SINÓNIMOS? </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14</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1075765" y="2690542"/>
            <a:ext cx="10892118" cy="3218308"/>
          </a:xfrm>
        </p:spPr>
        <p:txBody>
          <a:bodyPr rtlCol="0"/>
          <a:lstStyle>
            <a:defPPr>
              <a:defRPr lang="es-ES"/>
            </a:defPPr>
          </a:lstStyle>
          <a:p>
            <a:pPr marL="0" indent="0">
              <a:lnSpc>
                <a:spcPct val="100000"/>
              </a:lnSpc>
              <a:spcAft>
                <a:spcPts val="1200"/>
              </a:spcAft>
              <a:buNone/>
            </a:pPr>
            <a:r>
              <a:rPr lang="es-MX" sz="2400" dirty="0" smtClean="0"/>
              <a:t>Se </a:t>
            </a:r>
            <a:r>
              <a:rPr lang="es-MX" sz="2400" dirty="0"/>
              <a:t>han emitido diversos </a:t>
            </a:r>
            <a:r>
              <a:rPr lang="es-MX" sz="2400" dirty="0" smtClean="0"/>
              <a:t>criterios en </a:t>
            </a:r>
            <a:r>
              <a:rPr lang="es-MX" sz="2400" dirty="0"/>
              <a:t>el Semanario Judicial de la </a:t>
            </a:r>
            <a:r>
              <a:rPr lang="es-MX" sz="2400" dirty="0" smtClean="0"/>
              <a:t>Federación, en los cuales se </a:t>
            </a:r>
            <a:r>
              <a:rPr lang="es-MX" sz="2400" dirty="0"/>
              <a:t>nombra </a:t>
            </a:r>
            <a:r>
              <a:rPr lang="es-MX" sz="2400" dirty="0" smtClean="0"/>
              <a:t>recurrentemente </a:t>
            </a:r>
            <a:r>
              <a:rPr lang="es-MX" sz="2400" dirty="0"/>
              <a:t>al </a:t>
            </a:r>
            <a:r>
              <a:rPr lang="es-MX" sz="2400" b="1" i="1" u="sng" dirty="0"/>
              <a:t>derecho administrativo </a:t>
            </a:r>
            <a:r>
              <a:rPr lang="es-MX" sz="2400" b="1" i="1" u="sng" dirty="0" smtClean="0"/>
              <a:t>sancionador</a:t>
            </a:r>
            <a:r>
              <a:rPr lang="es-MX" sz="2400" dirty="0" smtClean="0"/>
              <a:t>.</a:t>
            </a:r>
          </a:p>
          <a:p>
            <a:pPr marL="0" indent="0">
              <a:lnSpc>
                <a:spcPct val="100000"/>
              </a:lnSpc>
              <a:spcAft>
                <a:spcPts val="1200"/>
              </a:spcAft>
              <a:buNone/>
            </a:pPr>
            <a:r>
              <a:rPr lang="es-MX" sz="2400" dirty="0" smtClean="0"/>
              <a:t>Pero, bajo </a:t>
            </a:r>
            <a:r>
              <a:rPr lang="es-MX" sz="2400" dirty="0"/>
              <a:t>esta </a:t>
            </a:r>
            <a:r>
              <a:rPr lang="es-MX" sz="2400" dirty="0" smtClean="0"/>
              <a:t>categoría, se </a:t>
            </a:r>
            <a:r>
              <a:rPr lang="es-MX" sz="2400" dirty="0"/>
              <a:t>resuelven asuntos de materias muy </a:t>
            </a:r>
            <a:r>
              <a:rPr lang="es-MX" sz="2400" dirty="0" smtClean="0"/>
              <a:t>diversas: competencia </a:t>
            </a:r>
            <a:r>
              <a:rPr lang="es-MX" sz="2400" dirty="0"/>
              <a:t>económica, de derecho energético, de derecho fiscal, de </a:t>
            </a:r>
            <a:r>
              <a:rPr lang="es-MX" sz="2400" dirty="0" smtClean="0"/>
              <a:t>reglamentos </a:t>
            </a:r>
            <a:r>
              <a:rPr lang="es-MX" sz="2400" dirty="0"/>
              <a:t>de tránsito, de derecho ambiental, de derecho de </a:t>
            </a:r>
            <a:r>
              <a:rPr lang="es-MX" sz="2400" dirty="0" smtClean="0"/>
              <a:t>contrataciones </a:t>
            </a:r>
            <a:r>
              <a:rPr lang="es-MX" sz="2400" dirty="0"/>
              <a:t>públicas, derecho </a:t>
            </a:r>
            <a:r>
              <a:rPr lang="es-MX" sz="2400" dirty="0" smtClean="0"/>
              <a:t>penitenciario, no sola, solo de asuntos </a:t>
            </a:r>
            <a:r>
              <a:rPr lang="es-MX" sz="2400" dirty="0"/>
              <a:t>de </a:t>
            </a:r>
            <a:r>
              <a:rPr lang="es-MX" sz="2400" dirty="0" smtClean="0"/>
              <a:t>responsabilidades </a:t>
            </a:r>
            <a:r>
              <a:rPr lang="es-MX" sz="2400" dirty="0"/>
              <a:t>administrativas de los servidores públicos </a:t>
            </a:r>
            <a:r>
              <a:rPr lang="es-MX" sz="2400" dirty="0" smtClean="0"/>
              <a:t>(derecho disciplinario).</a:t>
            </a:r>
            <a:endParaRPr lang="es-ES" sz="2300" b="1" i="1" dirty="0"/>
          </a:p>
        </p:txBody>
      </p:sp>
    </p:spTree>
    <p:extLst>
      <p:ext uri="{BB962C8B-B14F-4D97-AF65-F5344CB8AC3E}">
        <p14:creationId xmlns:p14="http://schemas.microsoft.com/office/powerpoint/2010/main" val="2746286997"/>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 en materia de RA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3071989"/>
            <a:ext cx="8853055" cy="3427435"/>
          </a:xfrm>
        </p:spPr>
        <p:txBody>
          <a:bodyPr rtlCol="0"/>
          <a:lstStyle>
            <a:defPPr>
              <a:defRPr lang="es-ES"/>
            </a:defPPr>
          </a:lstStyle>
          <a:p>
            <a:pPr>
              <a:lnSpc>
                <a:spcPct val="100000"/>
              </a:lnSpc>
              <a:spcAft>
                <a:spcPts val="1200"/>
              </a:spcAft>
            </a:pPr>
            <a:r>
              <a:rPr lang="es-MX" sz="2900" dirty="0" smtClean="0"/>
              <a:t>La legislación local establece que las autoridades, </a:t>
            </a:r>
            <a:r>
              <a:rPr lang="es-MX" sz="2900" i="1" dirty="0" smtClean="0"/>
              <a:t>sustanciadoras </a:t>
            </a:r>
            <a:r>
              <a:rPr lang="es-MX" sz="2900" dirty="0" smtClean="0"/>
              <a:t>o </a:t>
            </a:r>
            <a:r>
              <a:rPr lang="es-MX" sz="2900" i="1" dirty="0" err="1" smtClean="0"/>
              <a:t>resolutoras</a:t>
            </a:r>
            <a:r>
              <a:rPr lang="es-MX" sz="2900" dirty="0"/>
              <a:t>,</a:t>
            </a:r>
            <a:r>
              <a:rPr lang="es-MX" sz="2900" dirty="0" smtClean="0"/>
              <a:t> respectivamente se abstendrán </a:t>
            </a:r>
            <a:r>
              <a:rPr lang="es-MX" sz="2900" dirty="0"/>
              <a:t>de iniciar el procedimiento de responsabilidad administrativa </a:t>
            </a:r>
            <a:r>
              <a:rPr lang="es-MX" sz="2900" dirty="0" smtClean="0"/>
              <a:t>o de imponer sanciones, </a:t>
            </a:r>
            <a:r>
              <a:rPr lang="es-MX" sz="2900" b="1" dirty="0" smtClean="0"/>
              <a:t>cuando exista </a:t>
            </a:r>
            <a:r>
              <a:rPr lang="es-MX" sz="2900" b="1" i="1" dirty="0" smtClean="0"/>
              <a:t>“error manifiesto”</a:t>
            </a:r>
            <a:r>
              <a:rPr lang="es-MX" sz="2900" b="1" dirty="0" smtClean="0"/>
              <a:t> y los efectos producidos hayan desaparecido</a:t>
            </a:r>
            <a:r>
              <a:rPr lang="es-MX" sz="2900" dirty="0" smtClean="0"/>
              <a:t>.</a:t>
            </a:r>
            <a:endParaRPr lang="es-MX" sz="29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140</a:t>
            </a:fld>
            <a:endParaRPr lang="es-ES" dirty="0"/>
          </a:p>
        </p:txBody>
      </p:sp>
    </p:spTree>
    <p:extLst>
      <p:ext uri="{BB962C8B-B14F-4D97-AF65-F5344CB8AC3E}">
        <p14:creationId xmlns:p14="http://schemas.microsoft.com/office/powerpoint/2010/main" val="4106966295"/>
      </p:ext>
    </p:extLst>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 manifiesto</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3071989"/>
            <a:ext cx="8853055" cy="3427435"/>
          </a:xfrm>
        </p:spPr>
        <p:txBody>
          <a:bodyPr rtlCol="0"/>
          <a:lstStyle>
            <a:defPPr>
              <a:defRPr lang="es-ES"/>
            </a:defPPr>
          </a:lstStyle>
          <a:p>
            <a:pPr>
              <a:lnSpc>
                <a:spcPct val="100000"/>
              </a:lnSpc>
              <a:spcAft>
                <a:spcPts val="1200"/>
              </a:spcAft>
            </a:pPr>
            <a:r>
              <a:rPr lang="es-MX" sz="2900" dirty="0" smtClean="0"/>
              <a:t>La legislación local no explica qué se entiende por </a:t>
            </a:r>
            <a:r>
              <a:rPr lang="es-MX" sz="2900" b="1" i="1" dirty="0" smtClean="0"/>
              <a:t>“error manifiesto”</a:t>
            </a:r>
            <a:r>
              <a:rPr lang="es-MX" sz="2900" dirty="0" smtClean="0"/>
              <a:t>, por lo que toca al intérprete jurídico dimensionar exegéticamente los alcances de esa figura, a través de los diversos métodos hermenéuticos de interpretación.</a:t>
            </a:r>
            <a:endParaRPr lang="es-MX" sz="29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141</a:t>
            </a:fld>
            <a:endParaRPr lang="es-ES" dirty="0"/>
          </a:p>
        </p:txBody>
      </p:sp>
    </p:spTree>
    <p:extLst>
      <p:ext uri="{BB962C8B-B14F-4D97-AF65-F5344CB8AC3E}">
        <p14:creationId xmlns:p14="http://schemas.microsoft.com/office/powerpoint/2010/main" val="1497535858"/>
      </p:ext>
    </p:extLst>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 manifiesto</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686494"/>
            <a:ext cx="8853055" cy="3427435"/>
          </a:xfrm>
        </p:spPr>
        <p:txBody>
          <a:bodyPr rtlCol="0"/>
          <a:lstStyle>
            <a:defPPr>
              <a:defRPr lang="es-ES"/>
            </a:defPPr>
          </a:lstStyle>
          <a:p>
            <a:pPr>
              <a:lnSpc>
                <a:spcPct val="100000"/>
              </a:lnSpc>
              <a:spcAft>
                <a:spcPts val="1200"/>
              </a:spcAft>
            </a:pPr>
            <a:r>
              <a:rPr lang="es-MX" sz="3100" dirty="0" smtClean="0"/>
              <a:t>Ese </a:t>
            </a:r>
            <a:r>
              <a:rPr lang="es-MX" sz="3100" b="1" i="1" dirty="0" smtClean="0"/>
              <a:t>“error manifiesto”</a:t>
            </a:r>
            <a:r>
              <a:rPr lang="es-MX" sz="3100" dirty="0" smtClean="0"/>
              <a:t> puede considerarse como una especie de </a:t>
            </a:r>
            <a:r>
              <a:rPr lang="es-MX" sz="3100" b="1" i="1" dirty="0" smtClean="0"/>
              <a:t>“error de tipo</a:t>
            </a:r>
            <a:r>
              <a:rPr lang="es-MX" sz="3100" b="1" i="1" smtClean="0"/>
              <a:t>”</a:t>
            </a:r>
            <a:r>
              <a:rPr lang="es-MX" sz="3100" smtClean="0"/>
              <a:t>, </a:t>
            </a:r>
            <a:r>
              <a:rPr lang="es-MX" sz="3100"/>
              <a:t>(cuando) a </a:t>
            </a:r>
            <a:r>
              <a:rPr lang="es-MX" sz="3100" smtClean="0"/>
              <a:t>condición de </a:t>
            </a:r>
            <a:r>
              <a:rPr lang="es-MX" sz="3100" dirty="0" smtClean="0"/>
              <a:t>que las posibles consecuencias que produzca puedan desaparecer sin dejar huella y, por ende, la autoridad esté en posibilidad de </a:t>
            </a:r>
            <a:r>
              <a:rPr lang="es-MX" sz="3100" b="1" u="sng" dirty="0" smtClean="0"/>
              <a:t>no</a:t>
            </a:r>
            <a:r>
              <a:rPr lang="es-MX" sz="3100" dirty="0" smtClean="0"/>
              <a:t> iniciar el procedimiento o </a:t>
            </a:r>
            <a:r>
              <a:rPr lang="es-MX" sz="3100" b="1" u="sng" dirty="0" smtClean="0"/>
              <a:t>no</a:t>
            </a:r>
            <a:r>
              <a:rPr lang="es-MX" sz="3100" dirty="0" smtClean="0"/>
              <a:t> aplicar las sanciones. </a:t>
            </a:r>
            <a:endParaRPr lang="es-MX" sz="31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142</a:t>
            </a:fld>
            <a:endParaRPr lang="es-ES" dirty="0"/>
          </a:p>
        </p:txBody>
      </p:sp>
    </p:spTree>
    <p:extLst>
      <p:ext uri="{BB962C8B-B14F-4D97-AF65-F5344CB8AC3E}">
        <p14:creationId xmlns:p14="http://schemas.microsoft.com/office/powerpoint/2010/main" val="490214913"/>
      </p:ext>
    </p:extLst>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 manifiesto</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74759"/>
            <a:ext cx="8853055" cy="3427435"/>
          </a:xfrm>
        </p:spPr>
        <p:txBody>
          <a:bodyPr rtlCol="0"/>
          <a:lstStyle>
            <a:defPPr>
              <a:defRPr lang="es-ES"/>
            </a:defPPr>
          </a:lstStyle>
          <a:p>
            <a:pPr>
              <a:lnSpc>
                <a:spcPct val="100000"/>
              </a:lnSpc>
              <a:spcAft>
                <a:spcPts val="1200"/>
              </a:spcAft>
            </a:pPr>
            <a:r>
              <a:rPr lang="es-MX" sz="3200" dirty="0" smtClean="0"/>
              <a:t>Sin embargo, cuando las posibles consecuencias que produce el proceder bajo </a:t>
            </a:r>
            <a:r>
              <a:rPr lang="es-MX" sz="3200" b="1" i="1" dirty="0" smtClean="0"/>
              <a:t>“error manifiesto”</a:t>
            </a:r>
            <a:r>
              <a:rPr lang="es-MX" sz="3200" dirty="0" smtClean="0"/>
              <a:t>, no puedan desaparecer totalmente; ese error es equiparable a un </a:t>
            </a:r>
            <a:r>
              <a:rPr lang="es-MX" sz="3200" b="1" i="1" dirty="0" smtClean="0"/>
              <a:t>“error de prohibición”</a:t>
            </a:r>
            <a:r>
              <a:rPr lang="es-MX" sz="3200" dirty="0" smtClean="0"/>
              <a:t> y, por ende, debe sancionarse como </a:t>
            </a:r>
            <a:r>
              <a:rPr lang="es-MX" sz="3200" b="1" dirty="0" smtClean="0"/>
              <a:t>infracción culposa</a:t>
            </a:r>
            <a:r>
              <a:rPr lang="es-MX" sz="3200" dirty="0" smtClean="0"/>
              <a:t>. </a:t>
            </a:r>
            <a:endParaRPr lang="es-MX" sz="32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143</a:t>
            </a:fld>
            <a:endParaRPr lang="es-ES" dirty="0"/>
          </a:p>
        </p:txBody>
      </p:sp>
    </p:spTree>
    <p:extLst>
      <p:ext uri="{BB962C8B-B14F-4D97-AF65-F5344CB8AC3E}">
        <p14:creationId xmlns:p14="http://schemas.microsoft.com/office/powerpoint/2010/main" val="3545978139"/>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 manifiesto excusable</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937514"/>
            <a:ext cx="8853055" cy="3427435"/>
          </a:xfrm>
        </p:spPr>
        <p:txBody>
          <a:bodyPr rtlCol="0"/>
          <a:lstStyle>
            <a:defPPr>
              <a:defRPr lang="es-ES"/>
            </a:defPPr>
          </a:lstStyle>
          <a:p>
            <a:pPr>
              <a:lnSpc>
                <a:spcPct val="100000"/>
              </a:lnSpc>
              <a:spcAft>
                <a:spcPts val="1200"/>
              </a:spcAft>
            </a:pPr>
            <a:r>
              <a:rPr lang="es-MX" sz="3200" dirty="0" smtClean="0"/>
              <a:t>Ese </a:t>
            </a:r>
            <a:r>
              <a:rPr lang="es-MX" sz="3200" b="1" i="1" dirty="0" smtClean="0"/>
              <a:t>“error manifiesto excusable”</a:t>
            </a:r>
            <a:r>
              <a:rPr lang="es-MX" sz="3200" dirty="0" smtClean="0"/>
              <a:t> se presenta cuando, pese </a:t>
            </a:r>
            <a:r>
              <a:rPr lang="es-MX" sz="3200" dirty="0"/>
              <a:t>a haberse aplicado la diligencia debida, el error no hubiera podido evitarse, </a:t>
            </a:r>
            <a:r>
              <a:rPr lang="es-MX" sz="3200" dirty="0" smtClean="0"/>
              <a:t>a condición de que el actuar y sus efectos de puedan destruirse retroactivamente, sin dejar huella.</a:t>
            </a:r>
            <a:endParaRPr lang="es-MX" sz="32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144</a:t>
            </a:fld>
            <a:endParaRPr lang="es-ES" dirty="0"/>
          </a:p>
        </p:txBody>
      </p:sp>
    </p:spTree>
    <p:extLst>
      <p:ext uri="{BB962C8B-B14F-4D97-AF65-F5344CB8AC3E}">
        <p14:creationId xmlns:p14="http://schemas.microsoft.com/office/powerpoint/2010/main" val="1474933386"/>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 manifiesto excusable</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937514"/>
            <a:ext cx="8853055" cy="3427435"/>
          </a:xfrm>
        </p:spPr>
        <p:txBody>
          <a:bodyPr rtlCol="0"/>
          <a:lstStyle>
            <a:defPPr>
              <a:defRPr lang="es-ES"/>
            </a:defPPr>
          </a:lstStyle>
          <a:p>
            <a:pPr>
              <a:lnSpc>
                <a:spcPct val="100000"/>
              </a:lnSpc>
              <a:spcAft>
                <a:spcPts val="1200"/>
              </a:spcAft>
            </a:pPr>
            <a:r>
              <a:rPr lang="es-MX" sz="3200" dirty="0" smtClean="0"/>
              <a:t>Por ejemplo, el servidor público actúa bajo la creencia de que la orden del superior jerárquico se apega a derecho. En ese caso, aun cuando el actuar del inferior formalmente se apegue a derecho, de cualquier manera estará viciado.</a:t>
            </a:r>
            <a:endParaRPr lang="es-MX" sz="32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145</a:t>
            </a:fld>
            <a:endParaRPr lang="es-ES" dirty="0"/>
          </a:p>
        </p:txBody>
      </p:sp>
    </p:spTree>
    <p:extLst>
      <p:ext uri="{BB962C8B-B14F-4D97-AF65-F5344CB8AC3E}">
        <p14:creationId xmlns:p14="http://schemas.microsoft.com/office/powerpoint/2010/main" val="3897716999"/>
      </p:ext>
    </p:extLst>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 manifiesto excusable</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937514"/>
            <a:ext cx="8853055" cy="3427435"/>
          </a:xfrm>
        </p:spPr>
        <p:txBody>
          <a:bodyPr rtlCol="0"/>
          <a:lstStyle>
            <a:defPPr>
              <a:defRPr lang="es-ES"/>
            </a:defPPr>
          </a:lstStyle>
          <a:p>
            <a:pPr>
              <a:lnSpc>
                <a:spcPct val="100000"/>
              </a:lnSpc>
              <a:spcAft>
                <a:spcPts val="1200"/>
              </a:spcAft>
            </a:pPr>
            <a:r>
              <a:rPr lang="es-MX" sz="3200" dirty="0" smtClean="0"/>
              <a:t>Sin embargo, si el servidor público subsana el error dejando insubsistente la actuación correspondiente y ésta no deja huella en la vida jurídica; se estará ante un error manifiesto, pero excusable.</a:t>
            </a:r>
            <a:endParaRPr lang="es-MX" sz="32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146</a:t>
            </a:fld>
            <a:endParaRPr lang="es-ES" dirty="0"/>
          </a:p>
        </p:txBody>
      </p:sp>
    </p:spTree>
    <p:extLst>
      <p:ext uri="{BB962C8B-B14F-4D97-AF65-F5344CB8AC3E}">
        <p14:creationId xmlns:p14="http://schemas.microsoft.com/office/powerpoint/2010/main" val="2938334063"/>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Error manifiesto inexcusable</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937514"/>
            <a:ext cx="8853055" cy="3427435"/>
          </a:xfrm>
        </p:spPr>
        <p:txBody>
          <a:bodyPr rtlCol="0"/>
          <a:lstStyle>
            <a:defPPr>
              <a:defRPr lang="es-ES"/>
            </a:defPPr>
          </a:lstStyle>
          <a:p>
            <a:pPr>
              <a:lnSpc>
                <a:spcPct val="100000"/>
              </a:lnSpc>
              <a:spcAft>
                <a:spcPts val="1200"/>
              </a:spcAft>
            </a:pPr>
            <a:r>
              <a:rPr lang="es-MX" sz="3200" dirty="0" smtClean="0"/>
              <a:t>Por el contrario, si en ese mismo ejemplo, los efectos del proceder bajo </a:t>
            </a:r>
            <a:r>
              <a:rPr lang="es-MX" sz="3200" b="1" i="1" dirty="0" smtClean="0"/>
              <a:t>“error manifiesto”</a:t>
            </a:r>
            <a:r>
              <a:rPr lang="es-MX" sz="3200" dirty="0"/>
              <a:t> no pueden </a:t>
            </a:r>
            <a:r>
              <a:rPr lang="es-MX" sz="3200" dirty="0" smtClean="0"/>
              <a:t>destruirse, debe sancionarse al servidor público como si hubiera cometido una </a:t>
            </a:r>
            <a:r>
              <a:rPr lang="es-MX" sz="3200" b="1" dirty="0" smtClean="0"/>
              <a:t>infracción culposa</a:t>
            </a:r>
            <a:r>
              <a:rPr lang="es-MX" sz="3200" dirty="0" smtClean="0"/>
              <a:t>. </a:t>
            </a:r>
            <a:endParaRPr lang="es-MX" sz="32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147</a:t>
            </a:fld>
            <a:endParaRPr lang="es-ES" dirty="0"/>
          </a:p>
        </p:txBody>
      </p:sp>
    </p:spTree>
    <p:extLst>
      <p:ext uri="{BB962C8B-B14F-4D97-AF65-F5344CB8AC3E}">
        <p14:creationId xmlns:p14="http://schemas.microsoft.com/office/powerpoint/2010/main" val="3621868878"/>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p:txBody>
          <a:bodyPr rtlCol="0"/>
          <a:lstStyle>
            <a:defPPr>
              <a:defRPr lang="es-ES"/>
            </a:defPPr>
          </a:lstStyle>
          <a:p>
            <a:pPr rtl="0"/>
            <a:r>
              <a:rPr lang="es-ES" sz="4400" b="1" dirty="0" smtClean="0"/>
              <a:t>Calificativa de la conducta</a:t>
            </a:r>
            <a:endParaRPr lang="es-ES" sz="4400" b="1" i="1" dirty="0"/>
          </a:p>
        </p:txBody>
      </p:sp>
    </p:spTree>
    <p:extLst>
      <p:ext uri="{BB962C8B-B14F-4D97-AF65-F5344CB8AC3E}">
        <p14:creationId xmlns:p14="http://schemas.microsoft.com/office/powerpoint/2010/main" val="1409133469"/>
      </p:ext>
    </p:extLst>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3200" b="1" dirty="0" smtClean="0"/>
              <a:t>Calificativa de la conducta</a:t>
            </a:r>
            <a:endParaRPr lang="es-ES" sz="32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149</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p:txBody>
          <a:bodyPr rtlCol="0"/>
          <a:lstStyle>
            <a:defPPr>
              <a:defRPr lang="es-ES"/>
            </a:defPPr>
          </a:lstStyle>
          <a:p>
            <a:r>
              <a:rPr lang="es-MX" sz="4000" b="0" dirty="0" smtClean="0"/>
              <a:t>Tanto la LGRA </a:t>
            </a:r>
            <a:r>
              <a:rPr lang="es-MX" sz="4000" b="0" dirty="0"/>
              <a:t>y </a:t>
            </a:r>
            <a:r>
              <a:rPr lang="es-MX" sz="4000" b="0" dirty="0" smtClean="0"/>
              <a:t>las de las entidades federativas, clasifican las faltas en </a:t>
            </a:r>
            <a:r>
              <a:rPr lang="es-MX" sz="4000" dirty="0" smtClean="0"/>
              <a:t>graves </a:t>
            </a:r>
            <a:r>
              <a:rPr lang="es-MX" sz="4000" b="0" dirty="0" smtClean="0"/>
              <a:t>y </a:t>
            </a:r>
            <a:r>
              <a:rPr lang="es-MX" sz="4000" dirty="0" smtClean="0"/>
              <a:t>no graves</a:t>
            </a:r>
            <a:r>
              <a:rPr lang="es-MX" sz="4000" b="0" dirty="0" smtClean="0"/>
              <a:t>.</a:t>
            </a:r>
            <a:endParaRPr lang="es-ES" sz="4000" b="0" dirty="0"/>
          </a:p>
          <a:p>
            <a:pPr rtl="0"/>
            <a:endParaRPr lang="es-ES" dirty="0"/>
          </a:p>
        </p:txBody>
      </p:sp>
    </p:spTree>
    <p:extLst>
      <p:ext uri="{BB962C8B-B14F-4D97-AF65-F5344CB8AC3E}">
        <p14:creationId xmlns:p14="http://schemas.microsoft.com/office/powerpoint/2010/main" val="37887766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15</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419100" y="1501797"/>
            <a:ext cx="10848975" cy="3296563"/>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4800" b="1" dirty="0"/>
              <a:t>El derecho administrativo </a:t>
            </a:r>
            <a:r>
              <a:rPr lang="es-MX" sz="4800" b="1" dirty="0" smtClean="0"/>
              <a:t>sancionador, visto como una categoría genérica o general, </a:t>
            </a:r>
            <a:r>
              <a:rPr lang="es-MX" sz="4800" b="1" u="sng" dirty="0" smtClean="0"/>
              <a:t>no </a:t>
            </a:r>
            <a:r>
              <a:rPr lang="es-MX" sz="4800" b="1" u="sng" dirty="0"/>
              <a:t>es </a:t>
            </a:r>
            <a:r>
              <a:rPr lang="es-MX" sz="4800" b="1" u="sng" dirty="0" smtClean="0"/>
              <a:t>útil</a:t>
            </a:r>
            <a:r>
              <a:rPr lang="es-MX" sz="4800" b="1" dirty="0" smtClean="0"/>
              <a:t> para referirse </a:t>
            </a:r>
            <a:r>
              <a:rPr lang="es-MX" sz="4800" b="1" dirty="0"/>
              <a:t>al derecho disciplinario y no debe usarse </a:t>
            </a:r>
            <a:r>
              <a:rPr lang="es-MX" sz="4800" b="1" dirty="0" smtClean="0"/>
              <a:t>sin distinciones</a:t>
            </a:r>
            <a:endParaRPr lang="es-MX" sz="6600" dirty="0" smtClean="0"/>
          </a:p>
          <a:p>
            <a:endParaRPr lang="es-MX" dirty="0"/>
          </a:p>
        </p:txBody>
      </p:sp>
    </p:spTree>
    <p:extLst>
      <p:ext uri="{BB962C8B-B14F-4D97-AF65-F5344CB8AC3E}">
        <p14:creationId xmlns:p14="http://schemas.microsoft.com/office/powerpoint/2010/main" val="3948717397"/>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3200" b="1" dirty="0" smtClean="0"/>
              <a:t>Calificativa de la conducta</a:t>
            </a:r>
            <a:endParaRPr lang="es-ES" sz="32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150</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p:txBody>
          <a:bodyPr rtlCol="0"/>
          <a:lstStyle>
            <a:defPPr>
              <a:defRPr lang="es-ES"/>
            </a:defPPr>
          </a:lstStyle>
          <a:p>
            <a:r>
              <a:rPr lang="es-MX" sz="2800" b="0" dirty="0" smtClean="0"/>
              <a:t>En </a:t>
            </a:r>
            <a:r>
              <a:rPr lang="es-MX" sz="2800" b="0" dirty="0"/>
              <a:t>las </a:t>
            </a:r>
            <a:r>
              <a:rPr lang="es-MX" sz="2800" u="sng" dirty="0"/>
              <a:t>faltas administrativas no </a:t>
            </a:r>
            <a:r>
              <a:rPr lang="es-MX" sz="2800" u="sng" dirty="0" smtClean="0"/>
              <a:t>graves</a:t>
            </a:r>
            <a:r>
              <a:rPr lang="es-MX" sz="2800" b="0" dirty="0" smtClean="0"/>
              <a:t>, </a:t>
            </a:r>
            <a:r>
              <a:rPr lang="es-MX" sz="2800" dirty="0"/>
              <a:t>el </a:t>
            </a:r>
            <a:r>
              <a:rPr lang="es-MX" sz="2800" dirty="0" smtClean="0"/>
              <a:t>creador de la norma plantea </a:t>
            </a:r>
            <a:r>
              <a:rPr lang="es-MX" sz="2800" dirty="0"/>
              <a:t>la conducta esperada y exigida del servidor público</a:t>
            </a:r>
            <a:r>
              <a:rPr lang="es-MX" sz="2800" b="0" dirty="0"/>
              <a:t>, actualizándose </a:t>
            </a:r>
            <a:r>
              <a:rPr lang="es-MX" sz="2800" b="0" dirty="0" smtClean="0"/>
              <a:t>aquéllas (faltas) cuando </a:t>
            </a:r>
            <a:r>
              <a:rPr lang="es-MX" sz="2800" b="0" dirty="0"/>
              <a:t>se incumplan o transgredan el contenido de </a:t>
            </a:r>
            <a:r>
              <a:rPr lang="es-MX" sz="2800" b="0" dirty="0" smtClean="0"/>
              <a:t>los deberes normativos.</a:t>
            </a:r>
            <a:endParaRPr lang="es-ES" sz="2800" b="0" dirty="0"/>
          </a:p>
          <a:p>
            <a:pPr rtl="0"/>
            <a:endParaRPr lang="es-ES" dirty="0"/>
          </a:p>
        </p:txBody>
      </p:sp>
    </p:spTree>
    <p:extLst>
      <p:ext uri="{BB962C8B-B14F-4D97-AF65-F5344CB8AC3E}">
        <p14:creationId xmlns:p14="http://schemas.microsoft.com/office/powerpoint/2010/main" val="1228728534"/>
      </p:ext>
    </p:extLst>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Calificativa de las conductas</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3305079"/>
            <a:ext cx="8853055" cy="3427435"/>
          </a:xfrm>
        </p:spPr>
        <p:txBody>
          <a:bodyPr rtlCol="0"/>
          <a:lstStyle>
            <a:defPPr>
              <a:defRPr lang="es-ES"/>
            </a:defPPr>
          </a:lstStyle>
          <a:p>
            <a:pPr>
              <a:lnSpc>
                <a:spcPct val="100000"/>
              </a:lnSpc>
              <a:spcAft>
                <a:spcPts val="1200"/>
              </a:spcAft>
            </a:pPr>
            <a:r>
              <a:rPr lang="es-MX" sz="4000" dirty="0"/>
              <a:t>Para el análisis de cada falta administrativa </a:t>
            </a:r>
            <a:r>
              <a:rPr lang="es-MX" sz="4000" b="1" dirty="0"/>
              <a:t>no grave</a:t>
            </a:r>
            <a:r>
              <a:rPr lang="es-MX" sz="4000" dirty="0"/>
              <a:t> (descripción típica) se debe considerar:</a:t>
            </a:r>
            <a:endParaRPr lang="es-MX" sz="40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151</a:t>
            </a:fld>
            <a:endParaRPr lang="es-ES" dirty="0"/>
          </a:p>
        </p:txBody>
      </p:sp>
    </p:spTree>
    <p:extLst>
      <p:ext uri="{BB962C8B-B14F-4D97-AF65-F5344CB8AC3E}">
        <p14:creationId xmlns:p14="http://schemas.microsoft.com/office/powerpoint/2010/main" val="4114450334"/>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Calificativa</a:t>
            </a:r>
            <a:br>
              <a:rPr lang="es-ES" sz="2800" b="1" dirty="0" smtClean="0"/>
            </a:br>
            <a:r>
              <a:rPr lang="es-ES" sz="2800" b="1" dirty="0" smtClean="0"/>
              <a:t>de las conductas</a:t>
            </a:r>
            <a:endParaRPr lang="es-ES"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152</a:t>
            </a:fld>
            <a:endParaRPr lang="es-ES"/>
          </a:p>
        </p:txBody>
      </p:sp>
      <p:sp>
        <p:nvSpPr>
          <p:cNvPr id="12" name="9 Marcador de texto"/>
          <p:cNvSpPr>
            <a:spLocks noGrp="1"/>
          </p:cNvSpPr>
          <p:nvPr>
            <p:ph type="body" sz="quarter" idx="16"/>
          </p:nvPr>
        </p:nvSpPr>
        <p:spPr>
          <a:xfrm>
            <a:off x="5593416" y="1195062"/>
            <a:ext cx="5381625" cy="4524422"/>
          </a:xfrm>
        </p:spPr>
        <p:txBody>
          <a:bodyPr/>
          <a:lstStyle/>
          <a:p>
            <a:pPr marL="0" indent="0" algn="just">
              <a:lnSpc>
                <a:spcPct val="100000"/>
              </a:lnSpc>
              <a:spcAft>
                <a:spcPts val="1200"/>
              </a:spcAft>
              <a:buNone/>
            </a:pPr>
            <a:r>
              <a:rPr lang="es-MX" sz="2300" b="1" dirty="0" smtClean="0"/>
              <a:t>a) </a:t>
            </a:r>
            <a:r>
              <a:rPr lang="es-MX" sz="2400" dirty="0" smtClean="0"/>
              <a:t>El </a:t>
            </a:r>
            <a:r>
              <a:rPr lang="es-MX" sz="2400" b="1" dirty="0"/>
              <a:t>análisis descriptivo</a:t>
            </a:r>
            <a:r>
              <a:rPr lang="es-MX" sz="2400" dirty="0"/>
              <a:t> de la obligación que se atribuya como incumplida.</a:t>
            </a:r>
            <a:endParaRPr lang="es-MX" sz="2300" dirty="0" smtClean="0"/>
          </a:p>
          <a:p>
            <a:pPr marL="0" indent="0" algn="just">
              <a:lnSpc>
                <a:spcPct val="100000"/>
              </a:lnSpc>
              <a:spcAft>
                <a:spcPts val="1200"/>
              </a:spcAft>
              <a:buNone/>
            </a:pPr>
            <a:r>
              <a:rPr lang="es-MX" sz="2300" b="1" dirty="0"/>
              <a:t>b) </a:t>
            </a:r>
            <a:r>
              <a:rPr lang="es-MX" sz="2400" dirty="0"/>
              <a:t>Que los actos u omisiones afecten la legalidad, honradez, lealtad, imparcialidad, disciplina, objetividad, profesionalismo, integridad, rendición de cuentas, eficacia y eficiencia (</a:t>
            </a:r>
            <a:r>
              <a:rPr lang="es-MX" sz="2400" b="1" dirty="0"/>
              <a:t>bien jurídico tutelado</a:t>
            </a:r>
            <a:r>
              <a:rPr lang="es-MX" sz="2400" dirty="0"/>
              <a:t>) que en el desempeño del cargo deben observar los servidores públicos</a:t>
            </a:r>
            <a:r>
              <a:rPr lang="es-MX" sz="2300" dirty="0" smtClean="0"/>
              <a:t>. </a:t>
            </a:r>
          </a:p>
        </p:txBody>
      </p:sp>
    </p:spTree>
    <p:extLst>
      <p:ext uri="{BB962C8B-B14F-4D97-AF65-F5344CB8AC3E}">
        <p14:creationId xmlns:p14="http://schemas.microsoft.com/office/powerpoint/2010/main" val="687612298"/>
      </p:ext>
    </p:extLst>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Calificativa</a:t>
            </a:r>
            <a:br>
              <a:rPr lang="es-ES" sz="2800" b="1" dirty="0" smtClean="0"/>
            </a:br>
            <a:r>
              <a:rPr lang="es-ES" sz="2800" b="1" dirty="0" smtClean="0"/>
              <a:t>de las conductas</a:t>
            </a:r>
            <a:endParaRPr lang="es-ES"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153</a:t>
            </a:fld>
            <a:endParaRPr lang="es-ES"/>
          </a:p>
        </p:txBody>
      </p:sp>
      <p:sp>
        <p:nvSpPr>
          <p:cNvPr id="12" name="9 Marcador de texto"/>
          <p:cNvSpPr>
            <a:spLocks noGrp="1"/>
          </p:cNvSpPr>
          <p:nvPr>
            <p:ph type="body" sz="quarter" idx="16"/>
          </p:nvPr>
        </p:nvSpPr>
        <p:spPr>
          <a:xfrm>
            <a:off x="5593416" y="1195061"/>
            <a:ext cx="5381625" cy="4838185"/>
          </a:xfrm>
        </p:spPr>
        <p:txBody>
          <a:bodyPr/>
          <a:lstStyle/>
          <a:p>
            <a:pPr marL="0" indent="0" algn="just">
              <a:lnSpc>
                <a:spcPct val="100000"/>
              </a:lnSpc>
              <a:spcAft>
                <a:spcPts val="1200"/>
              </a:spcAft>
              <a:buNone/>
            </a:pPr>
            <a:r>
              <a:rPr lang="es-MX" sz="2300" b="1" dirty="0" smtClean="0"/>
              <a:t>c) </a:t>
            </a:r>
            <a:r>
              <a:rPr lang="es-MX" sz="2400" dirty="0" smtClean="0"/>
              <a:t>Las </a:t>
            </a:r>
            <a:r>
              <a:rPr lang="es-MX" sz="2400" dirty="0"/>
              <a:t>directrices que deben observar los servidores públicos en el desempeño de su empleo, cargo o comisión, en términos del artículo 7 de la LGRA y su correlativo de la ley local. </a:t>
            </a:r>
            <a:endParaRPr lang="es-MX" sz="2400" dirty="0" smtClean="0"/>
          </a:p>
          <a:p>
            <a:pPr marL="0" indent="0" algn="just">
              <a:lnSpc>
                <a:spcPct val="100000"/>
              </a:lnSpc>
              <a:spcAft>
                <a:spcPts val="1200"/>
              </a:spcAft>
              <a:buNone/>
            </a:pPr>
            <a:r>
              <a:rPr lang="es-MX" sz="2400" b="1" dirty="0" smtClean="0"/>
              <a:t>d</a:t>
            </a:r>
            <a:r>
              <a:rPr lang="es-MX" sz="2400" b="1" dirty="0"/>
              <a:t>) </a:t>
            </a:r>
            <a:r>
              <a:rPr lang="es-MX" sz="2400" dirty="0"/>
              <a:t>Las obligaciones derivadas de las leyes orgánicas o de la </a:t>
            </a:r>
            <a:r>
              <a:rPr lang="es-MX" sz="2400" dirty="0" err="1" smtClean="0"/>
              <a:t>normata</a:t>
            </a:r>
            <a:r>
              <a:rPr lang="es-MX" sz="2400" dirty="0" smtClean="0"/>
              <a:t> interna </a:t>
            </a:r>
            <a:r>
              <a:rPr lang="es-MX" sz="2400" dirty="0"/>
              <a:t>de cada ente público. </a:t>
            </a:r>
            <a:endParaRPr lang="es-MX" sz="2400" dirty="0" smtClean="0"/>
          </a:p>
          <a:p>
            <a:pPr marL="0" indent="0" algn="just">
              <a:lnSpc>
                <a:spcPct val="100000"/>
              </a:lnSpc>
              <a:spcAft>
                <a:spcPts val="1200"/>
              </a:spcAft>
              <a:buNone/>
            </a:pPr>
            <a:r>
              <a:rPr lang="es-MX" sz="2400" b="1" dirty="0" smtClean="0"/>
              <a:t>e</a:t>
            </a:r>
            <a:r>
              <a:rPr lang="es-MX" sz="2400" b="1" dirty="0"/>
              <a:t>) </a:t>
            </a:r>
            <a:r>
              <a:rPr lang="es-MX" sz="2400" dirty="0"/>
              <a:t>Las obligaciones derivadas o inherentes a la función o servicio público a cargo del servidor público.</a:t>
            </a:r>
            <a:endParaRPr lang="es-MX" sz="2300" dirty="0" smtClean="0"/>
          </a:p>
        </p:txBody>
      </p:sp>
    </p:spTree>
    <p:extLst>
      <p:ext uri="{BB962C8B-B14F-4D97-AF65-F5344CB8AC3E}">
        <p14:creationId xmlns:p14="http://schemas.microsoft.com/office/powerpoint/2010/main" val="2811864335"/>
      </p:ext>
    </p:extLst>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Faltas no graves</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154</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955002"/>
            <a:ext cx="8677836" cy="3218308"/>
          </a:xfrm>
        </p:spPr>
        <p:txBody>
          <a:bodyPr rtlCol="0"/>
          <a:lstStyle>
            <a:defPPr>
              <a:defRPr lang="es-ES"/>
            </a:defPPr>
          </a:lstStyle>
          <a:p>
            <a:pPr algn="just">
              <a:lnSpc>
                <a:spcPct val="100000"/>
              </a:lnSpc>
              <a:spcAft>
                <a:spcPts val="1200"/>
              </a:spcAft>
            </a:pPr>
            <a:r>
              <a:rPr lang="es-MX" sz="3200" dirty="0"/>
              <a:t>Las faltas no graves se actualizan a través de una </a:t>
            </a:r>
            <a:r>
              <a:rPr lang="es-MX" sz="3200" b="1" i="1" u="sng" dirty="0"/>
              <a:t>acción</a:t>
            </a:r>
            <a:r>
              <a:rPr lang="es-MX" sz="3200" b="1" i="1" dirty="0"/>
              <a:t> </a:t>
            </a:r>
            <a:r>
              <a:rPr lang="es-MX" sz="3200" dirty="0"/>
              <a:t>u </a:t>
            </a:r>
            <a:r>
              <a:rPr lang="es-MX" sz="3200" b="1" i="1" u="sng" dirty="0"/>
              <a:t>omisión</a:t>
            </a:r>
            <a:r>
              <a:rPr lang="es-MX" sz="3200" dirty="0"/>
              <a:t>, aunque generalmente </a:t>
            </a:r>
            <a:r>
              <a:rPr lang="es-MX" sz="3200" b="1" dirty="0"/>
              <a:t>las conductas serán de omisión</a:t>
            </a:r>
            <a:r>
              <a:rPr lang="es-MX" sz="3200" dirty="0"/>
              <a:t>, por el incumplimiento de la obligación respectiva.</a:t>
            </a:r>
            <a:endParaRPr lang="es-ES" sz="3200" dirty="0"/>
          </a:p>
        </p:txBody>
      </p:sp>
    </p:spTree>
    <p:extLst>
      <p:ext uri="{BB962C8B-B14F-4D97-AF65-F5344CB8AC3E}">
        <p14:creationId xmlns:p14="http://schemas.microsoft.com/office/powerpoint/2010/main" val="2683203025"/>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Faltas no graves</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155</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3008792"/>
            <a:ext cx="8677836" cy="3218308"/>
          </a:xfrm>
        </p:spPr>
        <p:txBody>
          <a:bodyPr rtlCol="0"/>
          <a:lstStyle>
            <a:defPPr>
              <a:defRPr lang="es-ES"/>
            </a:defPPr>
          </a:lstStyle>
          <a:p>
            <a:pPr algn="just">
              <a:lnSpc>
                <a:spcPct val="100000"/>
              </a:lnSpc>
              <a:spcAft>
                <a:spcPts val="1200"/>
              </a:spcAft>
            </a:pPr>
            <a:r>
              <a:rPr lang="es-MX" sz="4000" dirty="0"/>
              <a:t>El </a:t>
            </a:r>
            <a:r>
              <a:rPr lang="es-MX" sz="4000" b="1" u="sng" dirty="0"/>
              <a:t>sujeto activo</a:t>
            </a:r>
            <a:r>
              <a:rPr lang="es-MX" sz="4000" dirty="0"/>
              <a:t> siempre debe tener una cualidad específica, ser servidor </a:t>
            </a:r>
            <a:r>
              <a:rPr lang="es-MX" sz="4000" dirty="0" smtClean="0"/>
              <a:t>público.</a:t>
            </a:r>
            <a:endParaRPr lang="es-ES" sz="4000" dirty="0"/>
          </a:p>
        </p:txBody>
      </p:sp>
    </p:spTree>
    <p:extLst>
      <p:ext uri="{BB962C8B-B14F-4D97-AF65-F5344CB8AC3E}">
        <p14:creationId xmlns:p14="http://schemas.microsoft.com/office/powerpoint/2010/main" val="3618483952"/>
      </p:ext>
    </p:extLst>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Faltas no graves</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156</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3008792"/>
            <a:ext cx="8677836" cy="3218308"/>
          </a:xfrm>
        </p:spPr>
        <p:txBody>
          <a:bodyPr rtlCol="0"/>
          <a:lstStyle>
            <a:defPPr>
              <a:defRPr lang="es-ES"/>
            </a:defPPr>
          </a:lstStyle>
          <a:p>
            <a:pPr algn="just">
              <a:lnSpc>
                <a:spcPct val="100000"/>
              </a:lnSpc>
              <a:spcAft>
                <a:spcPts val="1200"/>
              </a:spcAft>
            </a:pPr>
            <a:r>
              <a:rPr lang="es-MX" sz="3200" dirty="0"/>
              <a:t>El </a:t>
            </a:r>
            <a:r>
              <a:rPr lang="es-MX" sz="3200" b="1" i="1" u="sng" dirty="0"/>
              <a:t>sujeto pasivo</a:t>
            </a:r>
            <a:r>
              <a:rPr lang="es-MX" sz="3200" b="1" i="1" dirty="0"/>
              <a:t> </a:t>
            </a:r>
            <a:r>
              <a:rPr lang="es-MX" sz="3200" dirty="0"/>
              <a:t>será el servicio público, la administración o el ente público que sufra la deficiencia del servicio; en algunos casos el gobernado, pero en última instancia la sociedad en su conjunto.</a:t>
            </a:r>
            <a:endParaRPr lang="es-ES" sz="3200" dirty="0"/>
          </a:p>
        </p:txBody>
      </p:sp>
    </p:spTree>
    <p:extLst>
      <p:ext uri="{BB962C8B-B14F-4D97-AF65-F5344CB8AC3E}">
        <p14:creationId xmlns:p14="http://schemas.microsoft.com/office/powerpoint/2010/main" val="2255506888"/>
      </p:ext>
    </p:extLst>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Faltas no graves</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157</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3008792"/>
            <a:ext cx="8677836" cy="3218308"/>
          </a:xfrm>
        </p:spPr>
        <p:txBody>
          <a:bodyPr rtlCol="0"/>
          <a:lstStyle>
            <a:defPPr>
              <a:defRPr lang="es-ES"/>
            </a:defPPr>
          </a:lstStyle>
          <a:p>
            <a:pPr algn="just">
              <a:lnSpc>
                <a:spcPct val="100000"/>
              </a:lnSpc>
              <a:spcAft>
                <a:spcPts val="1200"/>
              </a:spcAft>
            </a:pPr>
            <a:r>
              <a:rPr lang="es-MX" sz="4000" dirty="0"/>
              <a:t>La descripción típica puede tener </a:t>
            </a:r>
            <a:r>
              <a:rPr lang="es-MX" sz="4000" b="1" dirty="0"/>
              <a:t>elementos objetivos</a:t>
            </a:r>
            <a:r>
              <a:rPr lang="es-MX" sz="4000" dirty="0"/>
              <a:t>, </a:t>
            </a:r>
            <a:r>
              <a:rPr lang="es-MX" sz="4000" b="1" dirty="0"/>
              <a:t>normativos</a:t>
            </a:r>
            <a:r>
              <a:rPr lang="es-MX" sz="4000" dirty="0"/>
              <a:t> o </a:t>
            </a:r>
            <a:r>
              <a:rPr lang="es-MX" sz="4000" b="1" dirty="0" smtClean="0"/>
              <a:t>subjetivos</a:t>
            </a:r>
            <a:r>
              <a:rPr lang="es-MX" sz="4000" dirty="0" smtClean="0"/>
              <a:t>.</a:t>
            </a:r>
            <a:endParaRPr lang="es-ES" sz="4000" dirty="0"/>
          </a:p>
        </p:txBody>
      </p:sp>
    </p:spTree>
    <p:extLst>
      <p:ext uri="{BB962C8B-B14F-4D97-AF65-F5344CB8AC3E}">
        <p14:creationId xmlns:p14="http://schemas.microsoft.com/office/powerpoint/2010/main" val="1213435791"/>
      </p:ext>
    </p:extLst>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Faltas no graves</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158</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3008792"/>
            <a:ext cx="8677836" cy="3218308"/>
          </a:xfrm>
        </p:spPr>
        <p:txBody>
          <a:bodyPr rtlCol="0"/>
          <a:lstStyle>
            <a:defPPr>
              <a:defRPr lang="es-ES"/>
            </a:defPPr>
          </a:lstStyle>
          <a:p>
            <a:pPr algn="just">
              <a:lnSpc>
                <a:spcPct val="100000"/>
              </a:lnSpc>
              <a:spcAft>
                <a:spcPts val="1200"/>
              </a:spcAft>
            </a:pPr>
            <a:r>
              <a:rPr lang="es-MX" sz="3200" dirty="0"/>
              <a:t>La falta administrativa puede ser de resultado </a:t>
            </a:r>
            <a:r>
              <a:rPr lang="es-MX" sz="3200" b="1" dirty="0"/>
              <a:t>material </a:t>
            </a:r>
            <a:r>
              <a:rPr lang="es-MX" sz="3200" dirty="0"/>
              <a:t>o </a:t>
            </a:r>
            <a:r>
              <a:rPr lang="es-MX" sz="3200" b="1" dirty="0"/>
              <a:t>formal</a:t>
            </a:r>
            <a:r>
              <a:rPr lang="es-MX" sz="3200" dirty="0"/>
              <a:t>, atendiendo a que la conducta genere o no un cambio fáctico. Pueden ser de lesión o de puesta en peligro del bien jurídico tutelado.</a:t>
            </a:r>
            <a:endParaRPr lang="es-ES" sz="3200" dirty="0"/>
          </a:p>
        </p:txBody>
      </p:sp>
    </p:spTree>
    <p:extLst>
      <p:ext uri="{BB962C8B-B14F-4D97-AF65-F5344CB8AC3E}">
        <p14:creationId xmlns:p14="http://schemas.microsoft.com/office/powerpoint/2010/main" val="3953324953"/>
      </p:ext>
    </p:extLst>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Faltas no graves</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159</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865352"/>
            <a:ext cx="8677836" cy="3218308"/>
          </a:xfrm>
        </p:spPr>
        <p:txBody>
          <a:bodyPr rtlCol="0"/>
          <a:lstStyle>
            <a:defPPr>
              <a:defRPr lang="es-ES"/>
            </a:defPPr>
          </a:lstStyle>
          <a:p>
            <a:pPr algn="just">
              <a:lnSpc>
                <a:spcPct val="100000"/>
              </a:lnSpc>
              <a:spcAft>
                <a:spcPts val="1200"/>
              </a:spcAft>
            </a:pPr>
            <a:r>
              <a:rPr lang="es-MX" sz="3200" dirty="0"/>
              <a:t>El </a:t>
            </a:r>
            <a:r>
              <a:rPr lang="es-MX" sz="3200" b="1" dirty="0"/>
              <a:t>bien jurídico tutelado</a:t>
            </a:r>
            <a:r>
              <a:rPr lang="es-MX" sz="3200" dirty="0"/>
              <a:t> se constituye por los principios que deben orientar la prestación del servicio público (legalidad, honradez, lealtad, imparcialidad, disciplina, objetividad, profesionalismo, integridad, rendición de cuentas, eficacia y eficiencia).</a:t>
            </a:r>
            <a:endParaRPr lang="es-ES" sz="3200" dirty="0"/>
          </a:p>
        </p:txBody>
      </p:sp>
    </p:spTree>
    <p:extLst>
      <p:ext uri="{BB962C8B-B14F-4D97-AF65-F5344CB8AC3E}">
        <p14:creationId xmlns:p14="http://schemas.microsoft.com/office/powerpoint/2010/main" val="21769406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16</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419100" y="1286637"/>
            <a:ext cx="10848975" cy="3296563"/>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4000" b="1" dirty="0" smtClean="0"/>
              <a:t>De </a:t>
            </a:r>
            <a:r>
              <a:rPr lang="es-MX" sz="4000" b="1" dirty="0"/>
              <a:t>continuar con su uso, las partes y los </a:t>
            </a:r>
            <a:r>
              <a:rPr lang="es-MX" sz="4000" b="1" dirty="0" smtClean="0"/>
              <a:t>tribunales continuarán </a:t>
            </a:r>
            <a:r>
              <a:rPr lang="es-MX" sz="4000" b="1" dirty="0"/>
              <a:t>discutiendo una y otra vez la aplicación </a:t>
            </a:r>
            <a:r>
              <a:rPr lang="es-MX" sz="4000" b="1" dirty="0" smtClean="0"/>
              <a:t>de criterios dictados </a:t>
            </a:r>
            <a:r>
              <a:rPr lang="es-MX" sz="4000" b="1" dirty="0"/>
              <a:t>para el </a:t>
            </a:r>
            <a:r>
              <a:rPr lang="es-MX" sz="4000" b="1" u="sng" dirty="0"/>
              <a:t>derecho disciplinario</a:t>
            </a:r>
            <a:r>
              <a:rPr lang="es-MX" sz="4000" b="1" dirty="0"/>
              <a:t> </a:t>
            </a:r>
            <a:r>
              <a:rPr lang="es-MX" sz="4000" b="1" dirty="0" smtClean="0"/>
              <a:t>y pretenderán </a:t>
            </a:r>
            <a:r>
              <a:rPr lang="es-MX" sz="4000" b="1" dirty="0"/>
              <a:t>aplicarlos a </a:t>
            </a:r>
            <a:r>
              <a:rPr lang="es-MX" sz="4000" b="1" dirty="0" smtClean="0"/>
              <a:t>aquellos </a:t>
            </a:r>
            <a:r>
              <a:rPr lang="es-MX" sz="4000" b="1" dirty="0"/>
              <a:t>casos </a:t>
            </a:r>
            <a:r>
              <a:rPr lang="es-MX" sz="4000" b="1" dirty="0" smtClean="0"/>
              <a:t>colocados bajo el “espectro” </a:t>
            </a:r>
            <a:r>
              <a:rPr lang="es-MX" sz="4000" b="1" dirty="0"/>
              <a:t>común del </a:t>
            </a:r>
            <a:r>
              <a:rPr lang="es-MX" sz="4000" b="1" u="sng" dirty="0" smtClean="0"/>
              <a:t>derecho administrativo sancionador</a:t>
            </a:r>
            <a:r>
              <a:rPr lang="es-MX" sz="4000" b="1" dirty="0" smtClean="0"/>
              <a:t> y </a:t>
            </a:r>
            <a:r>
              <a:rPr lang="es-MX" sz="4000" b="1" dirty="0"/>
              <a:t>viceversa</a:t>
            </a:r>
            <a:endParaRPr lang="es-MX" sz="5400" dirty="0" smtClean="0"/>
          </a:p>
          <a:p>
            <a:endParaRPr lang="es-MX" dirty="0"/>
          </a:p>
        </p:txBody>
      </p:sp>
    </p:spTree>
    <p:extLst>
      <p:ext uri="{BB962C8B-B14F-4D97-AF65-F5344CB8AC3E}">
        <p14:creationId xmlns:p14="http://schemas.microsoft.com/office/powerpoint/2010/main" val="3559939965"/>
      </p:ext>
    </p:extLst>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Faltas no graves</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160</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865352"/>
            <a:ext cx="8677836" cy="3218308"/>
          </a:xfrm>
        </p:spPr>
        <p:txBody>
          <a:bodyPr rtlCol="0"/>
          <a:lstStyle>
            <a:defPPr>
              <a:defRPr lang="es-ES"/>
            </a:defPPr>
          </a:lstStyle>
          <a:p>
            <a:pPr algn="just">
              <a:lnSpc>
                <a:spcPct val="100000"/>
              </a:lnSpc>
              <a:spcAft>
                <a:spcPts val="1200"/>
              </a:spcAft>
            </a:pPr>
            <a:r>
              <a:rPr lang="es-MX" sz="3200" dirty="0"/>
              <a:t>Las conductas pueden ser por </a:t>
            </a:r>
            <a:r>
              <a:rPr lang="es-MX" sz="3200" b="1" dirty="0"/>
              <a:t>dolo </a:t>
            </a:r>
            <a:r>
              <a:rPr lang="es-MX" sz="3200" dirty="0"/>
              <a:t>o </a:t>
            </a:r>
            <a:r>
              <a:rPr lang="es-MX" sz="3200" b="1" dirty="0" smtClean="0"/>
              <a:t>culpa</a:t>
            </a:r>
            <a:r>
              <a:rPr lang="es-MX" sz="3200" dirty="0" smtClean="0"/>
              <a:t>. Las </a:t>
            </a:r>
            <a:r>
              <a:rPr lang="es-MX" sz="3200" dirty="0"/>
              <a:t>primeras cuando exista intención en su comisión y en la producción del </a:t>
            </a:r>
            <a:r>
              <a:rPr lang="es-MX" sz="3200" dirty="0" smtClean="0"/>
              <a:t>resultado. Las </a:t>
            </a:r>
            <a:r>
              <a:rPr lang="es-MX" sz="3200" dirty="0"/>
              <a:t>segundas cuando </a:t>
            </a:r>
            <a:r>
              <a:rPr lang="es-MX" sz="3200" b="1" dirty="0"/>
              <a:t>no hay intención</a:t>
            </a:r>
            <a:r>
              <a:rPr lang="es-MX" sz="3200" dirty="0"/>
              <a:t> y se produce el resultado por falta de previsión, impericia o violación a un deber de </a:t>
            </a:r>
            <a:r>
              <a:rPr lang="es-MX" sz="3200" dirty="0" smtClean="0"/>
              <a:t>cuidado.</a:t>
            </a:r>
            <a:endParaRPr lang="es-ES" sz="3200" dirty="0"/>
          </a:p>
        </p:txBody>
      </p:sp>
    </p:spTree>
    <p:extLst>
      <p:ext uri="{BB962C8B-B14F-4D97-AF65-F5344CB8AC3E}">
        <p14:creationId xmlns:p14="http://schemas.microsoft.com/office/powerpoint/2010/main" val="2394387403"/>
      </p:ext>
    </p:extLst>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Faltas graves</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3152674"/>
            <a:ext cx="8853055" cy="3427435"/>
          </a:xfrm>
        </p:spPr>
        <p:txBody>
          <a:bodyPr rtlCol="0"/>
          <a:lstStyle>
            <a:defPPr>
              <a:defRPr lang="es-ES"/>
            </a:defPPr>
          </a:lstStyle>
          <a:p>
            <a:pPr>
              <a:lnSpc>
                <a:spcPct val="100000"/>
              </a:lnSpc>
              <a:spcAft>
                <a:spcPts val="1200"/>
              </a:spcAft>
            </a:pPr>
            <a:r>
              <a:rPr lang="es-MX" sz="3200" dirty="0"/>
              <a:t>Como se anticipó al hablar de las faltas administrativas no graves, el legislador utilizó técnicas legislativas diversas para establecer diferenciadamente el modelo seguido, tratándose de las no graves y las graves.</a:t>
            </a:r>
            <a:endParaRPr lang="es-MX" sz="32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161</a:t>
            </a:fld>
            <a:endParaRPr lang="es-ES" dirty="0"/>
          </a:p>
        </p:txBody>
      </p:sp>
    </p:spTree>
    <p:extLst>
      <p:ext uri="{BB962C8B-B14F-4D97-AF65-F5344CB8AC3E}">
        <p14:creationId xmlns:p14="http://schemas.microsoft.com/office/powerpoint/2010/main" val="1879337351"/>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Faltas graves</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18688" y="2919596"/>
            <a:ext cx="8853055" cy="3427435"/>
          </a:xfrm>
        </p:spPr>
        <p:txBody>
          <a:bodyPr rtlCol="0"/>
          <a:lstStyle>
            <a:defPPr>
              <a:defRPr lang="es-ES"/>
            </a:defPPr>
          </a:lstStyle>
          <a:p>
            <a:pPr>
              <a:lnSpc>
                <a:spcPct val="100000"/>
              </a:lnSpc>
              <a:spcAft>
                <a:spcPts val="1200"/>
              </a:spcAft>
            </a:pPr>
            <a:r>
              <a:rPr lang="es-MX" sz="3200" dirty="0" smtClean="0"/>
              <a:t>En </a:t>
            </a:r>
            <a:r>
              <a:rPr lang="es-MX" sz="3200" dirty="0"/>
              <a:t>lo tocante en lo tocante a las </a:t>
            </a:r>
            <a:r>
              <a:rPr lang="es-MX" sz="3200" dirty="0" smtClean="0"/>
              <a:t>faltas administrativas </a:t>
            </a:r>
            <a:r>
              <a:rPr lang="es-MX" sz="3200" dirty="0"/>
              <a:t>graves, </a:t>
            </a:r>
            <a:r>
              <a:rPr lang="es-MX" sz="3200" dirty="0" smtClean="0"/>
              <a:t>su descripción comparte</a:t>
            </a:r>
            <a:r>
              <a:rPr lang="es-MX" sz="3200" dirty="0"/>
              <a:t>, en mayor medida, la </a:t>
            </a:r>
            <a:r>
              <a:rPr lang="es-MX" sz="3200" dirty="0" smtClean="0"/>
              <a:t>exigencia de tipicidad </a:t>
            </a:r>
            <a:r>
              <a:rPr lang="es-MX" sz="3200" dirty="0"/>
              <a:t>desde la perspectiva de la teoría del delito aplicable </a:t>
            </a:r>
            <a:r>
              <a:rPr lang="es-MX" sz="3200" dirty="0" smtClean="0"/>
              <a:t>para efectos </a:t>
            </a:r>
            <a:r>
              <a:rPr lang="es-MX" sz="3200" dirty="0"/>
              <a:t>de análisis de sus componentes y </a:t>
            </a:r>
            <a:r>
              <a:rPr lang="es-MX" sz="3200" dirty="0" smtClean="0"/>
              <a:t>funciones.</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162</a:t>
            </a:fld>
            <a:endParaRPr lang="es-ES" dirty="0"/>
          </a:p>
        </p:txBody>
      </p:sp>
    </p:spTree>
    <p:extLst>
      <p:ext uri="{BB962C8B-B14F-4D97-AF65-F5344CB8AC3E}">
        <p14:creationId xmlns:p14="http://schemas.microsoft.com/office/powerpoint/2010/main" val="212580541"/>
      </p:ext>
    </p:extLst>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p:txBody>
          <a:bodyPr rtlCol="0"/>
          <a:lstStyle>
            <a:defPPr>
              <a:defRPr lang="es-ES"/>
            </a:defPPr>
          </a:lstStyle>
          <a:p>
            <a:pPr rtl="0"/>
            <a:r>
              <a:rPr lang="es-ES" sz="4400" b="1" dirty="0" smtClean="0"/>
              <a:t>Daños y perjuicios</a:t>
            </a:r>
            <a:endParaRPr lang="es-ES" sz="4400" b="1" i="1" dirty="0"/>
          </a:p>
        </p:txBody>
      </p:sp>
    </p:spTree>
    <p:extLst>
      <p:ext uri="{BB962C8B-B14F-4D97-AF65-F5344CB8AC3E}">
        <p14:creationId xmlns:p14="http://schemas.microsoft.com/office/powerpoint/2010/main" val="1408000603"/>
      </p:ext>
    </p:extLst>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3200" b="1" dirty="0" smtClean="0"/>
              <a:t>Daños y perjuicios</a:t>
            </a:r>
            <a:endParaRPr lang="es-ES" sz="32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164</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6" y="2953512"/>
            <a:ext cx="9179142" cy="3296563"/>
          </a:xfrm>
        </p:spPr>
        <p:txBody>
          <a:bodyPr rtlCol="0"/>
          <a:lstStyle>
            <a:defPPr>
              <a:defRPr lang="es-ES"/>
            </a:defPPr>
          </a:lstStyle>
          <a:p>
            <a:r>
              <a:rPr lang="es-MX" sz="2800" b="0" dirty="0"/>
              <a:t>El </a:t>
            </a:r>
            <a:r>
              <a:rPr lang="es-MX" sz="2800" b="0" dirty="0" smtClean="0"/>
              <a:t>procedimiento de responsabilidad</a:t>
            </a:r>
            <a:r>
              <a:rPr lang="es-MX" sz="2800" b="0" dirty="0"/>
              <a:t> </a:t>
            </a:r>
            <a:r>
              <a:rPr lang="es-MX" sz="2800" b="0" dirty="0" smtClean="0"/>
              <a:t>administrativa tiene como finalidad imponer una sanción a los servidores públicos que, en ejercicio de sus funciones, así como los particulares en ciertos casos, lleven a cabo una actuación anómala, que presuponga la existencia de un tipo administrativo que conlleve el reproche a una  infracción a través de una pretensión punitiva.</a:t>
            </a:r>
            <a:endParaRPr lang="es-ES" sz="1800" b="0" dirty="0"/>
          </a:p>
        </p:txBody>
      </p:sp>
    </p:spTree>
    <p:extLst>
      <p:ext uri="{BB962C8B-B14F-4D97-AF65-F5344CB8AC3E}">
        <p14:creationId xmlns:p14="http://schemas.microsoft.com/office/powerpoint/2010/main" val="919929640"/>
      </p:ext>
    </p:extLst>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2800" b="1" dirty="0" smtClean="0"/>
              <a:t>Daños y perjuicios, falta no grave</a:t>
            </a:r>
            <a:endParaRPr lang="es-ES" sz="28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165</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6" y="2953512"/>
            <a:ext cx="9179142" cy="2927335"/>
          </a:xfrm>
        </p:spPr>
        <p:txBody>
          <a:bodyPr rtlCol="0"/>
          <a:lstStyle>
            <a:defPPr>
              <a:defRPr lang="es-ES"/>
            </a:defPPr>
          </a:lstStyle>
          <a:p>
            <a:r>
              <a:rPr lang="es-MX" sz="2900" b="0" dirty="0" smtClean="0"/>
              <a:t>La LGRA y la legislación local, </a:t>
            </a:r>
            <a:r>
              <a:rPr lang="es-MX" sz="2900" b="0" dirty="0"/>
              <a:t>establecen </a:t>
            </a:r>
            <a:r>
              <a:rPr lang="es-MX" sz="2900" b="0" dirty="0" smtClean="0"/>
              <a:t>que </a:t>
            </a:r>
            <a:r>
              <a:rPr lang="es-MX" sz="2900" dirty="0" smtClean="0"/>
              <a:t>se </a:t>
            </a:r>
            <a:r>
              <a:rPr lang="es-MX" sz="2900" dirty="0"/>
              <a:t>considerará falta administrativa no grave</a:t>
            </a:r>
            <a:r>
              <a:rPr lang="es-MX" sz="2900" b="0" dirty="0"/>
              <a:t>, </a:t>
            </a:r>
            <a:r>
              <a:rPr lang="es-MX" sz="2900" i="1" dirty="0"/>
              <a:t>los </a:t>
            </a:r>
            <a:r>
              <a:rPr lang="es-MX" sz="2900" i="1" dirty="0" smtClean="0"/>
              <a:t>daños y </a:t>
            </a:r>
            <a:r>
              <a:rPr lang="es-MX" sz="2900" i="1" dirty="0"/>
              <a:t>perjuicios que, de manera culposa o negligente</a:t>
            </a:r>
            <a:r>
              <a:rPr lang="es-MX" sz="2900" b="0" dirty="0"/>
              <a:t> y sin </a:t>
            </a:r>
            <a:r>
              <a:rPr lang="es-MX" sz="2900" b="0" dirty="0" smtClean="0"/>
              <a:t>incurrir en </a:t>
            </a:r>
            <a:r>
              <a:rPr lang="es-MX" sz="2900" b="0" dirty="0"/>
              <a:t>alguna de las faltas administrativas </a:t>
            </a:r>
            <a:r>
              <a:rPr lang="es-MX" sz="2900" b="0" dirty="0" smtClean="0"/>
              <a:t>graves, </a:t>
            </a:r>
            <a:r>
              <a:rPr lang="es-MX" sz="2900" b="0" dirty="0"/>
              <a:t>cause un servidor público a la </a:t>
            </a:r>
            <a:r>
              <a:rPr lang="es-MX" sz="2900" b="0" dirty="0" smtClean="0"/>
              <a:t>Hacienda Pública </a:t>
            </a:r>
            <a:r>
              <a:rPr lang="es-MX" sz="2900" b="0" dirty="0"/>
              <a:t>o al patrimonio de un </a:t>
            </a:r>
            <a:r>
              <a:rPr lang="es-MX" sz="2900" b="0" dirty="0" smtClean="0"/>
              <a:t>ente público.</a:t>
            </a:r>
            <a:endParaRPr lang="es-ES" sz="2900" b="0" dirty="0"/>
          </a:p>
        </p:txBody>
      </p:sp>
    </p:spTree>
    <p:extLst>
      <p:ext uri="{BB962C8B-B14F-4D97-AF65-F5344CB8AC3E}">
        <p14:creationId xmlns:p14="http://schemas.microsoft.com/office/powerpoint/2010/main" val="2508779483"/>
      </p:ext>
    </p:extLst>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2800" b="1" dirty="0" smtClean="0"/>
              <a:t>Daños y perjuicios, falta no grave</a:t>
            </a:r>
            <a:endParaRPr lang="es-ES" sz="28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166</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6" y="2953512"/>
            <a:ext cx="9179142" cy="2927335"/>
          </a:xfrm>
        </p:spPr>
        <p:txBody>
          <a:bodyPr rtlCol="0"/>
          <a:lstStyle>
            <a:defPPr>
              <a:defRPr lang="es-ES"/>
            </a:defPPr>
          </a:lstStyle>
          <a:p>
            <a:r>
              <a:rPr lang="es-MX" sz="2800" b="0" dirty="0"/>
              <a:t>La culpa se actualiza </a:t>
            </a:r>
            <a:r>
              <a:rPr lang="es-MX" sz="2800" dirty="0"/>
              <a:t>por omitir la conducta debida para prever y evitar el </a:t>
            </a:r>
            <a:r>
              <a:rPr lang="es-MX" sz="2800" dirty="0" smtClean="0"/>
              <a:t>daño o el perjuicio</a:t>
            </a:r>
            <a:r>
              <a:rPr lang="es-MX" sz="2800" b="0" dirty="0" smtClean="0"/>
              <a:t>, </a:t>
            </a:r>
            <a:r>
              <a:rPr lang="es-MX" sz="2800" b="0" dirty="0"/>
              <a:t>o cuando se previó confiando en que este </a:t>
            </a:r>
            <a:r>
              <a:rPr lang="es-MX" sz="2800" u="sng" dirty="0"/>
              <a:t>no se produciría</a:t>
            </a:r>
            <a:r>
              <a:rPr lang="es-MX" sz="2800" b="0" dirty="0"/>
              <a:t>, es decir, la conducta que ocasiona el daño </a:t>
            </a:r>
            <a:r>
              <a:rPr lang="es-MX" sz="2800" b="0" dirty="0" smtClean="0"/>
              <a:t>o el perjuicio deriva </a:t>
            </a:r>
            <a:r>
              <a:rPr lang="es-MX" sz="2800" b="0" dirty="0"/>
              <a:t>de la imprudencia, negligencia, impericia o inobservancia de las normas reglamentarias o deberes que tiene el servidor público. </a:t>
            </a:r>
            <a:endParaRPr lang="es-ES" sz="2800" b="0" dirty="0"/>
          </a:p>
        </p:txBody>
      </p:sp>
    </p:spTree>
    <p:extLst>
      <p:ext uri="{BB962C8B-B14F-4D97-AF65-F5344CB8AC3E}">
        <p14:creationId xmlns:p14="http://schemas.microsoft.com/office/powerpoint/2010/main" val="1228872263"/>
      </p:ext>
    </p:extLst>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2800" b="1" dirty="0" smtClean="0"/>
              <a:t>Daños y perjuicios, falta no grave</a:t>
            </a:r>
            <a:endParaRPr lang="es-ES" sz="28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167</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6" y="2953512"/>
            <a:ext cx="9179142" cy="2927335"/>
          </a:xfrm>
        </p:spPr>
        <p:txBody>
          <a:bodyPr rtlCol="0"/>
          <a:lstStyle>
            <a:defPPr>
              <a:defRPr lang="es-ES"/>
            </a:defPPr>
          </a:lstStyle>
          <a:p>
            <a:r>
              <a:rPr lang="es-MX" sz="3200" b="0" dirty="0"/>
              <a:t>En estos casos, se faculta a la autoridad resolutora </a:t>
            </a:r>
            <a:r>
              <a:rPr lang="es-MX" sz="3200" u="sng" dirty="0"/>
              <a:t>para abstenerse de imponer la sanción</a:t>
            </a:r>
            <a:r>
              <a:rPr lang="es-MX" sz="3200" b="0" dirty="0"/>
              <a:t>, cuando </a:t>
            </a:r>
            <a:r>
              <a:rPr lang="es-MX" sz="3200" i="1" dirty="0"/>
              <a:t>el daño </a:t>
            </a:r>
            <a:r>
              <a:rPr lang="es-MX" sz="3200" b="0" dirty="0"/>
              <a:t>o </a:t>
            </a:r>
            <a:r>
              <a:rPr lang="es-MX" sz="3200" i="1" dirty="0"/>
              <a:t>perjuicio </a:t>
            </a:r>
            <a:r>
              <a:rPr lang="es-MX" sz="3200" u="sng" dirty="0"/>
              <a:t>no exceda</a:t>
            </a:r>
            <a:r>
              <a:rPr lang="es-MX" sz="3200" b="0" dirty="0"/>
              <a:t> de dos mil veces del valor de la UMA, y el daño haya sido resarcido o </a:t>
            </a:r>
            <a:r>
              <a:rPr lang="es-MX" sz="3200" b="0" dirty="0" smtClean="0"/>
              <a:t>recuperado.</a:t>
            </a:r>
            <a:endParaRPr lang="es-ES" sz="3200" b="0" dirty="0"/>
          </a:p>
        </p:txBody>
      </p:sp>
    </p:spTree>
    <p:extLst>
      <p:ext uri="{BB962C8B-B14F-4D97-AF65-F5344CB8AC3E}">
        <p14:creationId xmlns:p14="http://schemas.microsoft.com/office/powerpoint/2010/main" val="1477010060"/>
      </p:ext>
    </p:extLst>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2800" b="1" dirty="0" smtClean="0"/>
              <a:t>Daños y perjuicios, falta grave</a:t>
            </a:r>
            <a:endParaRPr lang="es-ES" sz="28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168</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6" y="2953512"/>
            <a:ext cx="9179142" cy="2927335"/>
          </a:xfrm>
        </p:spPr>
        <p:txBody>
          <a:bodyPr rtlCol="0"/>
          <a:lstStyle>
            <a:defPPr>
              <a:defRPr lang="es-ES"/>
            </a:defPPr>
          </a:lstStyle>
          <a:p>
            <a:r>
              <a:rPr lang="es-MX" sz="3200" b="0" dirty="0"/>
              <a:t>Conforme al párrafo segundo del artículo 79 de la </a:t>
            </a:r>
            <a:r>
              <a:rPr lang="es-MX" sz="3200" b="0" dirty="0" smtClean="0"/>
              <a:t>Ley local, </a:t>
            </a:r>
            <a:r>
              <a:rPr lang="es-MX" sz="3200" b="0" dirty="0"/>
              <a:t>el tribunal deberá determinar el pago de una indemnización, cuando la </a:t>
            </a:r>
            <a:r>
              <a:rPr lang="es-MX" sz="3200" i="1" dirty="0"/>
              <a:t>falta administrativa grave</a:t>
            </a:r>
            <a:r>
              <a:rPr lang="es-MX" sz="3200" b="0" dirty="0"/>
              <a:t> haya provocado </a:t>
            </a:r>
            <a:r>
              <a:rPr lang="es-MX" sz="3200" i="1" dirty="0"/>
              <a:t>daños </a:t>
            </a:r>
            <a:r>
              <a:rPr lang="es-MX" sz="3200" b="0" dirty="0"/>
              <a:t>y </a:t>
            </a:r>
            <a:r>
              <a:rPr lang="es-MX" sz="3200" i="1" dirty="0"/>
              <a:t>perjuicios </a:t>
            </a:r>
            <a:r>
              <a:rPr lang="es-MX" sz="3200" b="0" dirty="0"/>
              <a:t>a la hacienda o al patrimonio de los entes públicos. </a:t>
            </a:r>
            <a:endParaRPr lang="es-ES" sz="3200" b="0" dirty="0"/>
          </a:p>
        </p:txBody>
      </p:sp>
    </p:spTree>
    <p:extLst>
      <p:ext uri="{BB962C8B-B14F-4D97-AF65-F5344CB8AC3E}">
        <p14:creationId xmlns:p14="http://schemas.microsoft.com/office/powerpoint/2010/main" val="3304818195"/>
      </p:ext>
    </p:extLst>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2800" b="1" dirty="0" smtClean="0"/>
              <a:t>Daños y perjuicios, falta grave</a:t>
            </a:r>
            <a:endParaRPr lang="es-ES" sz="28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169</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6" y="2953512"/>
            <a:ext cx="9179142" cy="2927335"/>
          </a:xfrm>
        </p:spPr>
        <p:txBody>
          <a:bodyPr rtlCol="0"/>
          <a:lstStyle>
            <a:defPPr>
              <a:defRPr lang="es-ES"/>
            </a:defPPr>
          </a:lstStyle>
          <a:p>
            <a:r>
              <a:rPr lang="es-MX" sz="3200" dirty="0"/>
              <a:t>En estos casos, el servidor público o las personas que en su caso hayan obtenido un beneficio indebido son responsables solidarios y estarán obligados a reparar la totalidad de los daños y perjuicio causados.</a:t>
            </a:r>
            <a:endParaRPr lang="es-ES" sz="3200" b="0" dirty="0"/>
          </a:p>
        </p:txBody>
      </p:sp>
    </p:spTree>
    <p:extLst>
      <p:ext uri="{BB962C8B-B14F-4D97-AF65-F5344CB8AC3E}">
        <p14:creationId xmlns:p14="http://schemas.microsoft.com/office/powerpoint/2010/main" val="25748124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17</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419100" y="1286637"/>
            <a:ext cx="10848975" cy="3296563"/>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6000" b="1" dirty="0" smtClean="0"/>
              <a:t>Por eso es pertinente diferenciar el derecho disciplinario del derecho sancionador</a:t>
            </a:r>
            <a:endParaRPr lang="es-MX" sz="8000" dirty="0" smtClean="0"/>
          </a:p>
          <a:p>
            <a:endParaRPr lang="es-MX" dirty="0"/>
          </a:p>
        </p:txBody>
      </p:sp>
    </p:spTree>
    <p:extLst>
      <p:ext uri="{BB962C8B-B14F-4D97-AF65-F5344CB8AC3E}">
        <p14:creationId xmlns:p14="http://schemas.microsoft.com/office/powerpoint/2010/main" val="274100195"/>
      </p:ext>
    </p:extLst>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p:txBody>
          <a:bodyPr rtlCol="0"/>
          <a:lstStyle>
            <a:defPPr>
              <a:defRPr lang="es-ES"/>
            </a:defPPr>
          </a:lstStyle>
          <a:p>
            <a:pPr rtl="0"/>
            <a:r>
              <a:rPr lang="es-ES" dirty="0"/>
              <a:t>Muchas</a:t>
            </a:r>
            <a:br>
              <a:rPr lang="es-ES" dirty="0"/>
            </a:br>
            <a:r>
              <a:rPr lang="es-ES" dirty="0"/>
              <a:t>gracias</a:t>
            </a:r>
          </a:p>
        </p:txBody>
      </p:sp>
    </p:spTree>
    <p:extLst>
      <p:ext uri="{BB962C8B-B14F-4D97-AF65-F5344CB8AC3E}">
        <p14:creationId xmlns:p14="http://schemas.microsoft.com/office/powerpoint/2010/main" val="226236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p:txBody>
          <a:bodyPr rtlCol="0"/>
          <a:lstStyle>
            <a:defPPr>
              <a:defRPr lang="es-ES"/>
            </a:defPPr>
          </a:lstStyle>
          <a:p>
            <a:pPr rtl="0"/>
            <a:r>
              <a:rPr lang="es-ES" sz="4400" b="1" dirty="0" smtClean="0"/>
              <a:t>FUNDAMENTOS constitucionales DEL DERECHO ADMINISTRATIVO SANCIONADOR</a:t>
            </a:r>
            <a:endParaRPr lang="es-ES" sz="4400" b="1" dirty="0"/>
          </a:p>
        </p:txBody>
      </p:sp>
    </p:spTree>
    <p:extLst>
      <p:ext uri="{BB962C8B-B14F-4D97-AF65-F5344CB8AC3E}">
        <p14:creationId xmlns:p14="http://schemas.microsoft.com/office/powerpoint/2010/main" val="7076142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a:xfrm>
            <a:off x="2295144" y="1848535"/>
            <a:ext cx="7498080" cy="704088"/>
          </a:xfrm>
        </p:spPr>
        <p:txBody>
          <a:bodyPr rtlCol="0"/>
          <a:lstStyle>
            <a:defPPr>
              <a:defRPr lang="es-ES"/>
            </a:defPPr>
          </a:lstStyle>
          <a:p>
            <a:pPr rtl="0"/>
            <a:r>
              <a:rPr lang="es-ES" sz="2400" b="1" dirty="0" smtClean="0"/>
              <a:t>DERECHO ADMINISTRATIVO SANCIONADOR</a:t>
            </a:r>
            <a:endParaRPr lang="es-ES" sz="24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19</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5" y="2953512"/>
            <a:ext cx="8157165" cy="3296563"/>
          </a:xfrm>
        </p:spPr>
        <p:txBody>
          <a:bodyPr rtlCol="0"/>
          <a:lstStyle>
            <a:defPPr>
              <a:defRPr lang="es-ES"/>
            </a:defPPr>
          </a:lstStyle>
          <a:p>
            <a:r>
              <a:rPr lang="es-MX" sz="3200" dirty="0"/>
              <a:t>El fundamento constitucional del derecho administrativo </a:t>
            </a:r>
            <a:r>
              <a:rPr lang="es-MX" sz="3200" dirty="0" smtClean="0"/>
              <a:t>sancionador se </a:t>
            </a:r>
            <a:r>
              <a:rPr lang="es-MX" sz="3200" dirty="0"/>
              <a:t>encuentra en los artículos 16, párrafos </a:t>
            </a:r>
            <a:r>
              <a:rPr lang="es-MX" sz="3200" dirty="0" smtClean="0"/>
              <a:t>decimosexto </a:t>
            </a:r>
            <a:r>
              <a:rPr lang="es-MX" sz="3200" dirty="0"/>
              <a:t>y </a:t>
            </a:r>
            <a:r>
              <a:rPr lang="es-MX" sz="3200" dirty="0" smtClean="0"/>
              <a:t>decimoprimero; </a:t>
            </a:r>
            <a:r>
              <a:rPr lang="es-MX" sz="3200" dirty="0"/>
              <a:t>y 21, párrafos cuarto, quinto y sexto de la </a:t>
            </a:r>
            <a:r>
              <a:rPr lang="es-MX" sz="3200" dirty="0" smtClean="0"/>
              <a:t>Constitución </a:t>
            </a:r>
            <a:endParaRPr lang="es-ES" sz="2800" dirty="0"/>
          </a:p>
          <a:p>
            <a:pPr rtl="0"/>
            <a:endParaRPr lang="es-ES" dirty="0"/>
          </a:p>
        </p:txBody>
      </p:sp>
    </p:spTree>
    <p:extLst>
      <p:ext uri="{BB962C8B-B14F-4D97-AF65-F5344CB8AC3E}">
        <p14:creationId xmlns:p14="http://schemas.microsoft.com/office/powerpoint/2010/main" val="35517934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3200" b="1" dirty="0" smtClean="0"/>
              <a:t>preámbulo</a:t>
            </a:r>
            <a:endParaRPr lang="es-ES" sz="32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2</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5" y="2953512"/>
            <a:ext cx="8712978" cy="3296563"/>
          </a:xfrm>
        </p:spPr>
        <p:txBody>
          <a:bodyPr rtlCol="0"/>
          <a:lstStyle>
            <a:defPPr>
              <a:defRPr lang="es-ES"/>
            </a:defPPr>
          </a:lstStyle>
          <a:p>
            <a:r>
              <a:rPr lang="es-MX" sz="3200" b="0" dirty="0" err="1"/>
              <a:t>Eberhard</a:t>
            </a:r>
            <a:r>
              <a:rPr lang="es-MX" sz="3200" b="0" dirty="0"/>
              <a:t> </a:t>
            </a:r>
            <a:r>
              <a:rPr lang="es-MX" sz="3200" b="0" dirty="0" smtClean="0"/>
              <a:t>Schmidt-</a:t>
            </a:r>
            <a:r>
              <a:rPr lang="es-MX" sz="3200" b="0" dirty="0" err="1" smtClean="0"/>
              <a:t>Assmann</a:t>
            </a:r>
            <a:r>
              <a:rPr lang="es-MX" sz="3200" b="0" dirty="0"/>
              <a:t> sostiene que: </a:t>
            </a:r>
            <a:r>
              <a:rPr lang="es-MX" sz="3200" i="1" dirty="0" smtClean="0"/>
              <a:t>“los </a:t>
            </a:r>
            <a:r>
              <a:rPr lang="es-MX" sz="3200" i="1" dirty="0"/>
              <a:t>estrictos criterios por los que se rige la determinación de la ley penal (mandato de </a:t>
            </a:r>
            <a:r>
              <a:rPr lang="es-MX" sz="3200" i="1" dirty="0" err="1"/>
              <a:t>lex</a:t>
            </a:r>
            <a:r>
              <a:rPr lang="es-MX" sz="3200" i="1" dirty="0"/>
              <a:t> </a:t>
            </a:r>
            <a:r>
              <a:rPr lang="es-MX" sz="3200" i="1" dirty="0" err="1"/>
              <a:t>certa</a:t>
            </a:r>
            <a:r>
              <a:rPr lang="es-MX" sz="3200" i="1" dirty="0"/>
              <a:t>), establecidos en el artículo 103.2 </a:t>
            </a:r>
            <a:r>
              <a:rPr lang="es-MX" sz="3200" b="0" dirty="0"/>
              <a:t>[de la Constitución alemana</a:t>
            </a:r>
            <a:r>
              <a:rPr lang="es-MX" sz="3200" b="0" dirty="0" smtClean="0"/>
              <a:t>]</a:t>
            </a:r>
            <a:r>
              <a:rPr lang="es-MX" sz="3200" i="1" dirty="0" smtClean="0"/>
              <a:t> </a:t>
            </a:r>
            <a:r>
              <a:rPr lang="es-MX" sz="3200" i="1" dirty="0"/>
              <a:t>no son extrapolables a las leyes </a:t>
            </a:r>
            <a:r>
              <a:rPr lang="es-MX" sz="3200" i="1" dirty="0" smtClean="0"/>
              <a:t>administrativas”</a:t>
            </a:r>
            <a:r>
              <a:rPr lang="es-MX" sz="3200" b="0" dirty="0" smtClean="0"/>
              <a:t>.</a:t>
            </a:r>
            <a:endParaRPr lang="es-ES" sz="3200" dirty="0"/>
          </a:p>
          <a:p>
            <a:pPr rtl="0"/>
            <a:endParaRPr lang="es-ES" dirty="0"/>
          </a:p>
        </p:txBody>
      </p:sp>
    </p:spTree>
    <p:extLst>
      <p:ext uri="{BB962C8B-B14F-4D97-AF65-F5344CB8AC3E}">
        <p14:creationId xmlns:p14="http://schemas.microsoft.com/office/powerpoint/2010/main" val="17359225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Artículo 16 constitucional</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36617" y="2722345"/>
            <a:ext cx="8853055" cy="3215364"/>
          </a:xfrm>
        </p:spPr>
        <p:txBody>
          <a:bodyPr rtlCol="0"/>
          <a:lstStyle>
            <a:defPPr>
              <a:defRPr lang="es-ES"/>
            </a:defPPr>
          </a:lstStyle>
          <a:p>
            <a:pPr>
              <a:lnSpc>
                <a:spcPct val="100000"/>
              </a:lnSpc>
              <a:spcAft>
                <a:spcPts val="1200"/>
              </a:spcAft>
            </a:pPr>
            <a:r>
              <a:rPr lang="es-MX" sz="2800" dirty="0" smtClean="0"/>
              <a:t>Regula la </a:t>
            </a:r>
            <a:r>
              <a:rPr lang="es-MX" sz="2800" dirty="0"/>
              <a:t>función pública de la </a:t>
            </a:r>
            <a:r>
              <a:rPr lang="es-MX" sz="2800" dirty="0" smtClean="0"/>
              <a:t>verificación administrativa. </a:t>
            </a:r>
          </a:p>
          <a:p>
            <a:pPr>
              <a:lnSpc>
                <a:spcPct val="100000"/>
              </a:lnSpc>
              <a:spcAft>
                <a:spcPts val="1200"/>
              </a:spcAft>
            </a:pPr>
            <a:r>
              <a:rPr lang="es-MX" sz="2800" dirty="0" smtClean="0"/>
              <a:t>Ésta se </a:t>
            </a:r>
            <a:r>
              <a:rPr lang="es-MX" sz="2800" dirty="0"/>
              <a:t>refiere a </a:t>
            </a:r>
            <a:r>
              <a:rPr lang="es-MX" sz="2800" dirty="0" smtClean="0"/>
              <a:t> la </a:t>
            </a:r>
            <a:r>
              <a:rPr lang="es-MX" sz="2800" dirty="0"/>
              <a:t>vigilancia y comprobación, por parte del Estado, del </a:t>
            </a:r>
            <a:r>
              <a:rPr lang="es-MX" sz="2800" dirty="0" smtClean="0"/>
              <a:t>cumplimiento </a:t>
            </a:r>
            <a:r>
              <a:rPr lang="es-MX" sz="2800" dirty="0"/>
              <a:t>de las normas jurídicas por parte de los particulares. Y en caso </a:t>
            </a:r>
            <a:r>
              <a:rPr lang="es-MX" sz="2800" dirty="0" smtClean="0"/>
              <a:t>de </a:t>
            </a:r>
            <a:r>
              <a:rPr lang="es-MX" sz="2800" dirty="0"/>
              <a:t>incumplimiento la autoridad impone una sanción </a:t>
            </a:r>
            <a:r>
              <a:rPr lang="es-MX" sz="2800" dirty="0" smtClean="0"/>
              <a:t>administrativa. </a:t>
            </a:r>
            <a:endParaRPr lang="es-MX" sz="26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20</a:t>
            </a:fld>
            <a:endParaRPr lang="es-ES" dirty="0"/>
          </a:p>
        </p:txBody>
      </p:sp>
    </p:spTree>
    <p:extLst>
      <p:ext uri="{BB962C8B-B14F-4D97-AF65-F5344CB8AC3E}">
        <p14:creationId xmlns:p14="http://schemas.microsoft.com/office/powerpoint/2010/main" val="36930904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Artículo 16 constitucional</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2" y="2740275"/>
            <a:ext cx="8853055" cy="3215364"/>
          </a:xfrm>
        </p:spPr>
        <p:txBody>
          <a:bodyPr rtlCol="0"/>
          <a:lstStyle>
            <a:defPPr>
              <a:defRPr lang="es-ES"/>
            </a:defPPr>
          </a:lstStyle>
          <a:p>
            <a:pPr>
              <a:lnSpc>
                <a:spcPct val="100000"/>
              </a:lnSpc>
              <a:spcAft>
                <a:spcPts val="1200"/>
              </a:spcAft>
            </a:pPr>
            <a:r>
              <a:rPr lang="es-MX" sz="3200" dirty="0" smtClean="0"/>
              <a:t>Da </a:t>
            </a:r>
            <a:r>
              <a:rPr lang="es-MX" sz="3200" dirty="0"/>
              <a:t>sustento a la facultad de la </a:t>
            </a:r>
            <a:r>
              <a:rPr lang="es-MX" sz="3200" dirty="0" smtClean="0"/>
              <a:t>administración </a:t>
            </a:r>
            <a:r>
              <a:rPr lang="es-MX" sz="3200" dirty="0"/>
              <a:t>pública para realizar las visitas </a:t>
            </a:r>
            <a:r>
              <a:rPr lang="es-MX" sz="3200" dirty="0" smtClean="0"/>
              <a:t>domiciliarias, que pueden </a:t>
            </a:r>
            <a:r>
              <a:rPr lang="es-MX" sz="3200" dirty="0"/>
              <a:t>ser de verificación, de supervisión o de inspección, y que puede </a:t>
            </a:r>
            <a:r>
              <a:rPr lang="es-MX" sz="3200" dirty="0" smtClean="0"/>
              <a:t>ser </a:t>
            </a:r>
            <a:r>
              <a:rPr lang="es-MX" sz="3200" dirty="0"/>
              <a:t>el paso previo para la imposición de una sanción administrativa.</a:t>
            </a:r>
            <a:r>
              <a:rPr lang="es-MX" sz="3200" dirty="0" smtClean="0"/>
              <a:t> </a:t>
            </a:r>
            <a:endParaRPr lang="es-MX" sz="28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21</a:t>
            </a:fld>
            <a:endParaRPr lang="es-ES" dirty="0"/>
          </a:p>
        </p:txBody>
      </p:sp>
    </p:spTree>
    <p:extLst>
      <p:ext uri="{BB962C8B-B14F-4D97-AF65-F5344CB8AC3E}">
        <p14:creationId xmlns:p14="http://schemas.microsoft.com/office/powerpoint/2010/main" val="30846090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Artículo 21 constitucional</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90406" y="2605792"/>
            <a:ext cx="8853055" cy="3215364"/>
          </a:xfrm>
        </p:spPr>
        <p:txBody>
          <a:bodyPr rtlCol="0"/>
          <a:lstStyle>
            <a:defPPr>
              <a:defRPr lang="es-ES"/>
            </a:defPPr>
          </a:lstStyle>
          <a:p>
            <a:pPr>
              <a:lnSpc>
                <a:spcPct val="100000"/>
              </a:lnSpc>
              <a:spcAft>
                <a:spcPts val="1200"/>
              </a:spcAft>
            </a:pPr>
            <a:r>
              <a:rPr lang="es-MX" sz="3200" dirty="0" smtClean="0"/>
              <a:t>Establece la </a:t>
            </a:r>
            <a:r>
              <a:rPr lang="es-MX" sz="3200" dirty="0"/>
              <a:t>facultad de la </a:t>
            </a:r>
            <a:r>
              <a:rPr lang="es-MX" sz="3200" dirty="0" smtClean="0"/>
              <a:t>autoridad </a:t>
            </a:r>
            <a:r>
              <a:rPr lang="es-MX" sz="3200" dirty="0"/>
              <a:t>administrativa para imponer sanciones </a:t>
            </a:r>
            <a:r>
              <a:rPr lang="es-MX" sz="3200" dirty="0" smtClean="0"/>
              <a:t>por infracciones </a:t>
            </a:r>
            <a:r>
              <a:rPr lang="es-MX" sz="3200" dirty="0"/>
              <a:t>a </a:t>
            </a:r>
            <a:r>
              <a:rPr lang="es-MX" sz="3200" b="1" i="1" dirty="0"/>
              <a:t>“los reglamentos gubernativos y de policía</a:t>
            </a:r>
            <a:r>
              <a:rPr lang="es-MX" sz="3200" b="1" i="1" dirty="0" smtClean="0"/>
              <a:t>”</a:t>
            </a:r>
            <a:r>
              <a:rPr lang="es-MX" sz="3200" dirty="0" smtClean="0"/>
              <a:t>, expresión </a:t>
            </a:r>
            <a:r>
              <a:rPr lang="es-MX" sz="3200" dirty="0"/>
              <a:t>que también incluye a las leyes en sentido formal y material de </a:t>
            </a:r>
            <a:r>
              <a:rPr lang="es-MX" sz="3200" dirty="0" smtClean="0"/>
              <a:t>naturaleza </a:t>
            </a:r>
            <a:r>
              <a:rPr lang="es-MX" sz="3200" dirty="0"/>
              <a:t>administrativa.</a:t>
            </a:r>
            <a:endParaRPr lang="es-MX" sz="28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22</a:t>
            </a:fld>
            <a:endParaRPr lang="es-ES" dirty="0"/>
          </a:p>
        </p:txBody>
      </p:sp>
    </p:spTree>
    <p:extLst>
      <p:ext uri="{BB962C8B-B14F-4D97-AF65-F5344CB8AC3E}">
        <p14:creationId xmlns:p14="http://schemas.microsoft.com/office/powerpoint/2010/main" val="27162168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a:xfrm>
            <a:off x="2331362" y="1426464"/>
            <a:ext cx="6675120" cy="1702816"/>
          </a:xfrm>
        </p:spPr>
        <p:txBody>
          <a:bodyPr rtlCol="0"/>
          <a:lstStyle>
            <a:defPPr>
              <a:defRPr lang="es-ES"/>
            </a:defPPr>
          </a:lstStyle>
          <a:p>
            <a:pPr rtl="0"/>
            <a:r>
              <a:rPr lang="es-ES" sz="4400" b="1" dirty="0" smtClean="0"/>
              <a:t>FUNDAMENTOS constitucionales DEL DERECHO disciplinario</a:t>
            </a:r>
            <a:endParaRPr lang="es-ES" sz="4400" b="1" dirty="0"/>
          </a:p>
        </p:txBody>
      </p:sp>
    </p:spTree>
    <p:extLst>
      <p:ext uri="{BB962C8B-B14F-4D97-AF65-F5344CB8AC3E}">
        <p14:creationId xmlns:p14="http://schemas.microsoft.com/office/powerpoint/2010/main" val="28658050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a:xfrm>
            <a:off x="2295144" y="1848535"/>
            <a:ext cx="7498080" cy="704088"/>
          </a:xfrm>
        </p:spPr>
        <p:txBody>
          <a:bodyPr rtlCol="0"/>
          <a:lstStyle>
            <a:defPPr>
              <a:defRPr lang="es-ES"/>
            </a:defPPr>
          </a:lstStyle>
          <a:p>
            <a:pPr rtl="0"/>
            <a:r>
              <a:rPr lang="es-ES" sz="2400" b="1" dirty="0" smtClean="0"/>
              <a:t>DERECHO disciplinario</a:t>
            </a:r>
            <a:endParaRPr lang="es-ES" sz="24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24</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6" y="2828002"/>
            <a:ext cx="7470648" cy="3554869"/>
          </a:xfrm>
        </p:spPr>
        <p:txBody>
          <a:bodyPr rtlCol="0"/>
          <a:lstStyle>
            <a:defPPr>
              <a:defRPr lang="es-ES"/>
            </a:defPPr>
          </a:lstStyle>
          <a:p>
            <a:r>
              <a:rPr lang="es-MX" sz="3200" dirty="0"/>
              <a:t>El fundamento constitucional del derecho disciplinario se encuentra </a:t>
            </a:r>
            <a:r>
              <a:rPr lang="es-MX" sz="3200" dirty="0" smtClean="0"/>
              <a:t>en </a:t>
            </a:r>
            <a:r>
              <a:rPr lang="es-MX" sz="3200" dirty="0"/>
              <a:t>los artículos 41, fracción V, apartado </a:t>
            </a:r>
            <a:r>
              <a:rPr lang="es-MX" sz="3200" dirty="0" smtClean="0"/>
              <a:t>D; </a:t>
            </a:r>
            <a:r>
              <a:rPr lang="es-MX" sz="3200" dirty="0"/>
              <a:t>73, fracciones </a:t>
            </a:r>
            <a:r>
              <a:rPr lang="es-MX" sz="3200" dirty="0" smtClean="0"/>
              <a:t>XXIX-H y XXIX-V; </a:t>
            </a:r>
            <a:r>
              <a:rPr lang="es-MX" sz="3200" dirty="0"/>
              <a:t>94, párrafos segundo y </a:t>
            </a:r>
            <a:r>
              <a:rPr lang="es-MX" sz="3200" dirty="0" smtClean="0"/>
              <a:t>quinto; </a:t>
            </a:r>
            <a:r>
              <a:rPr lang="es-MX" sz="3200" dirty="0"/>
              <a:t>109, </a:t>
            </a:r>
            <a:r>
              <a:rPr lang="es-MX" sz="3200" dirty="0" smtClean="0"/>
              <a:t>fracción III; </a:t>
            </a:r>
            <a:r>
              <a:rPr lang="es-MX" sz="3200" dirty="0"/>
              <a:t>y 114, </a:t>
            </a:r>
            <a:r>
              <a:rPr lang="es-MX" sz="3200" dirty="0" smtClean="0"/>
              <a:t>último </a:t>
            </a:r>
            <a:r>
              <a:rPr lang="es-MX" sz="3200" dirty="0"/>
              <a:t>párrafo de la Constitución</a:t>
            </a:r>
            <a:endParaRPr lang="es-ES" dirty="0"/>
          </a:p>
        </p:txBody>
      </p:sp>
    </p:spTree>
    <p:extLst>
      <p:ext uri="{BB962C8B-B14F-4D97-AF65-F5344CB8AC3E}">
        <p14:creationId xmlns:p14="http://schemas.microsoft.com/office/powerpoint/2010/main" val="18943935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Derecho disciplinario</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27652" y="2722345"/>
            <a:ext cx="8853055" cy="3215364"/>
          </a:xfrm>
        </p:spPr>
        <p:txBody>
          <a:bodyPr rtlCol="0"/>
          <a:lstStyle>
            <a:defPPr>
              <a:defRPr lang="es-ES"/>
            </a:defPPr>
          </a:lstStyle>
          <a:p>
            <a:pPr marL="0" indent="0">
              <a:lnSpc>
                <a:spcPct val="100000"/>
              </a:lnSpc>
              <a:spcAft>
                <a:spcPts val="1200"/>
              </a:spcAft>
              <a:buNone/>
            </a:pPr>
            <a:r>
              <a:rPr lang="es-MX" sz="2100" b="1" dirty="0" smtClean="0"/>
              <a:t>De </a:t>
            </a:r>
            <a:r>
              <a:rPr lang="es-MX" sz="2100" b="1" dirty="0"/>
              <a:t>acuerdo con la Constitución, </a:t>
            </a:r>
            <a:r>
              <a:rPr lang="es-MX" sz="2100" b="1" dirty="0" smtClean="0"/>
              <a:t>existen </a:t>
            </a:r>
            <a:r>
              <a:rPr lang="es-MX" sz="2100" b="1" dirty="0"/>
              <a:t>leyes y regulaciones secundarias específicas que </a:t>
            </a:r>
            <a:r>
              <a:rPr lang="es-MX" sz="2100" b="1" dirty="0" smtClean="0"/>
              <a:t>reglamentan </a:t>
            </a:r>
            <a:r>
              <a:rPr lang="es-MX" sz="2100" b="1" dirty="0"/>
              <a:t>los procedimientos </a:t>
            </a:r>
            <a:r>
              <a:rPr lang="es-MX" sz="2100" b="1" dirty="0" smtClean="0"/>
              <a:t>disciplinarios: </a:t>
            </a:r>
          </a:p>
          <a:p>
            <a:pPr>
              <a:lnSpc>
                <a:spcPct val="100000"/>
              </a:lnSpc>
              <a:spcAft>
                <a:spcPts val="1200"/>
              </a:spcAft>
            </a:pPr>
            <a:r>
              <a:rPr lang="es-MX" sz="2100" dirty="0" smtClean="0"/>
              <a:t>Ley </a:t>
            </a:r>
            <a:r>
              <a:rPr lang="es-MX" sz="2100" dirty="0"/>
              <a:t>General de </a:t>
            </a:r>
            <a:r>
              <a:rPr lang="es-MX" sz="2100" dirty="0" smtClean="0"/>
              <a:t>Responsabilidades Administrativas.</a:t>
            </a:r>
          </a:p>
          <a:p>
            <a:pPr>
              <a:lnSpc>
                <a:spcPct val="100000"/>
              </a:lnSpc>
              <a:spcAft>
                <a:spcPts val="1200"/>
              </a:spcAft>
            </a:pPr>
            <a:r>
              <a:rPr lang="es-MX" sz="2100" dirty="0" smtClean="0"/>
              <a:t>Ley </a:t>
            </a:r>
            <a:r>
              <a:rPr lang="es-MX" sz="2100" dirty="0"/>
              <a:t>General de </a:t>
            </a:r>
            <a:r>
              <a:rPr lang="es-MX" sz="2100" dirty="0" smtClean="0"/>
              <a:t>Instituciones </a:t>
            </a:r>
            <a:r>
              <a:rPr lang="es-MX" sz="2100" dirty="0"/>
              <a:t>y Procedimientos </a:t>
            </a:r>
            <a:r>
              <a:rPr lang="es-MX" sz="2100" dirty="0" smtClean="0"/>
              <a:t>Electorales</a:t>
            </a:r>
          </a:p>
          <a:p>
            <a:pPr>
              <a:lnSpc>
                <a:spcPct val="100000"/>
              </a:lnSpc>
              <a:spcAft>
                <a:spcPts val="1200"/>
              </a:spcAft>
            </a:pPr>
            <a:r>
              <a:rPr lang="es-MX" sz="2100" dirty="0" smtClean="0"/>
              <a:t>Acuerdo </a:t>
            </a:r>
            <a:r>
              <a:rPr lang="es-MX" sz="2100" dirty="0"/>
              <a:t>General </a:t>
            </a:r>
            <a:r>
              <a:rPr lang="es-MX" sz="2100" dirty="0" smtClean="0"/>
              <a:t>del Pleno del Consejo de la Judicatura Federal que establece las disposiciones en materia de responsabilidades administrativas, situación patrimonial, control y rendición de cuentas</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25</a:t>
            </a:fld>
            <a:endParaRPr lang="es-ES" dirty="0"/>
          </a:p>
        </p:txBody>
      </p:sp>
    </p:spTree>
    <p:extLst>
      <p:ext uri="{BB962C8B-B14F-4D97-AF65-F5344CB8AC3E}">
        <p14:creationId xmlns:p14="http://schemas.microsoft.com/office/powerpoint/2010/main" val="6654214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52E563-D2B2-A0AD-3574-E8C8FDCE3DAC}"/>
              </a:ext>
            </a:extLst>
          </p:cNvPr>
          <p:cNvSpPr>
            <a:spLocks noGrp="1"/>
          </p:cNvSpPr>
          <p:nvPr>
            <p:ph type="title"/>
          </p:nvPr>
        </p:nvSpPr>
        <p:spPr>
          <a:xfrm>
            <a:off x="6722747" y="1004492"/>
            <a:ext cx="4846320" cy="3043252"/>
          </a:xfrm>
        </p:spPr>
        <p:txBody>
          <a:bodyPr rtlCol="0"/>
          <a:lstStyle>
            <a:defPPr>
              <a:defRPr lang="es-ES"/>
            </a:defPPr>
          </a:lstStyle>
          <a:p>
            <a:pPr rtl="0"/>
            <a:r>
              <a:rPr lang="es-ES" sz="4400" b="1" dirty="0" smtClean="0"/>
              <a:t>Derecho disciplinario</a:t>
            </a:r>
            <a:endParaRPr lang="es-ES" sz="4400" b="1" dirty="0"/>
          </a:p>
        </p:txBody>
      </p:sp>
      <p:sp>
        <p:nvSpPr>
          <p:cNvPr id="12" name="Marcador de texto 11">
            <a:extLst>
              <a:ext uri="{FF2B5EF4-FFF2-40B4-BE49-F238E27FC236}">
                <a16:creationId xmlns:a16="http://schemas.microsoft.com/office/drawing/2014/main" id="{0D775342-B398-D058-62EA-D657A2192D69}"/>
              </a:ext>
            </a:extLst>
          </p:cNvPr>
          <p:cNvSpPr>
            <a:spLocks noGrp="1"/>
          </p:cNvSpPr>
          <p:nvPr>
            <p:ph type="body" sz="quarter" idx="15"/>
          </p:nvPr>
        </p:nvSpPr>
        <p:spPr>
          <a:xfrm>
            <a:off x="598850" y="935518"/>
            <a:ext cx="4754880" cy="5456301"/>
          </a:xfrm>
        </p:spPr>
        <p:txBody>
          <a:bodyPr rtlCol="0"/>
          <a:lstStyle>
            <a:defPPr>
              <a:defRPr lang="es-ES"/>
            </a:defPPr>
          </a:lstStyle>
          <a:p>
            <a:pPr marL="0" indent="0">
              <a:lnSpc>
                <a:spcPct val="100000"/>
              </a:lnSpc>
              <a:buNone/>
            </a:pPr>
            <a:r>
              <a:rPr lang="es-MX" sz="2000" b="1" dirty="0" smtClean="0"/>
              <a:t>Cuarto Tribunal </a:t>
            </a:r>
            <a:r>
              <a:rPr lang="es-MX" sz="2000" b="1" dirty="0"/>
              <a:t>Colegiado en Materia Administrativa del Primer </a:t>
            </a:r>
            <a:r>
              <a:rPr lang="es-MX" sz="2000" b="1" dirty="0" smtClean="0"/>
              <a:t>Circuito:</a:t>
            </a:r>
            <a:r>
              <a:rPr lang="es-MX" sz="2000" dirty="0" smtClean="0"/>
              <a:t> </a:t>
            </a:r>
            <a:r>
              <a:rPr lang="es-MX" sz="2000" i="1" dirty="0" smtClean="0"/>
              <a:t>“[busca] la </a:t>
            </a:r>
            <a:r>
              <a:rPr lang="es-MX" sz="2000" i="1" dirty="0"/>
              <a:t>adecuada y eficiente función pública, como garantía constitucional en favor de los particulares, al imponer a una comunidad </a:t>
            </a:r>
            <a:r>
              <a:rPr lang="es-MX" sz="2000" i="1" dirty="0" smtClean="0"/>
              <a:t>específica </a:t>
            </a:r>
            <a:r>
              <a:rPr lang="es-MX" sz="2000" i="1" dirty="0"/>
              <a:t>–servidores públicos</a:t>
            </a:r>
            <a:r>
              <a:rPr lang="es-MX" sz="2000" i="1" dirty="0" smtClean="0"/>
              <a:t>– </a:t>
            </a:r>
            <a:r>
              <a:rPr lang="es-MX" sz="2000" i="1" dirty="0"/>
              <a:t>una modalidad de conducta correcta, honesta, adecuada y pertinente a su encargo; de ello deriva que, al faltar a un deber o al cumplimiento de dicha conducta correcta debe aplicarse la sanción y se rige por un principio de autonomía, </a:t>
            </a:r>
          </a:p>
          <a:p>
            <a:pPr marL="0" indent="0">
              <a:lnSpc>
                <a:spcPct val="100000"/>
              </a:lnSpc>
              <a:buNone/>
            </a:pPr>
            <a:r>
              <a:rPr lang="es-MX" sz="2000" i="1" dirty="0"/>
              <a:t>conforme al cual para cada tipo de responsabilidad se instituyen </a:t>
            </a:r>
          </a:p>
          <a:p>
            <a:pPr marL="0" indent="0">
              <a:lnSpc>
                <a:spcPct val="100000"/>
              </a:lnSpc>
              <a:buNone/>
            </a:pPr>
            <a:r>
              <a:rPr lang="es-MX" sz="2000" i="1" dirty="0"/>
              <a:t>órganos, procedimientos, supuestos y sanciones propias”</a:t>
            </a:r>
            <a:r>
              <a:rPr lang="es-MX" sz="2000" dirty="0"/>
              <a:t>.</a:t>
            </a:r>
            <a:endParaRPr lang="es-ES" sz="1800" dirty="0"/>
          </a:p>
        </p:txBody>
      </p:sp>
      <p:sp>
        <p:nvSpPr>
          <p:cNvPr id="14" name="Marcador de número de diapositiva 13">
            <a:extLst>
              <a:ext uri="{FF2B5EF4-FFF2-40B4-BE49-F238E27FC236}">
                <a16:creationId xmlns:a16="http://schemas.microsoft.com/office/drawing/2014/main" id="{CB66A1BD-2500-AB18-9DCA-0585F33C2410}"/>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26</a:t>
            </a:fld>
            <a:endParaRPr lang="es-ES"/>
          </a:p>
        </p:txBody>
      </p:sp>
    </p:spTree>
    <p:extLst>
      <p:ext uri="{BB962C8B-B14F-4D97-AF65-F5344CB8AC3E}">
        <p14:creationId xmlns:p14="http://schemas.microsoft.com/office/powerpoint/2010/main" val="33087727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27</a:t>
            </a:fld>
            <a:endParaRPr lang="es-ES" noProof="0"/>
          </a:p>
        </p:txBody>
      </p:sp>
      <p:sp>
        <p:nvSpPr>
          <p:cNvPr id="12" name="11 Rectángulo"/>
          <p:cNvSpPr/>
          <p:nvPr/>
        </p:nvSpPr>
        <p:spPr>
          <a:xfrm>
            <a:off x="391888" y="185511"/>
            <a:ext cx="11451770" cy="6524863"/>
          </a:xfrm>
          <a:prstGeom prst="rect">
            <a:avLst/>
          </a:prstGeom>
        </p:spPr>
        <p:txBody>
          <a:bodyPr wrap="square">
            <a:spAutoFit/>
          </a:bodyPr>
          <a:lstStyle/>
          <a:p>
            <a:pPr algn="just"/>
            <a:r>
              <a:rPr lang="es-MX" sz="2200" b="1" dirty="0">
                <a:solidFill>
                  <a:schemeClr val="bg1"/>
                </a:solidFill>
              </a:rPr>
              <a:t>RESPONSABILIDAD ADMINISTRATIVA DE LOS SERVIDORES PÚBLICOS. SE ACTUALIZA POR CONDUCTAS QUE, SIN AFECTAR LA DEBIDA PRESTACIÓN DE LA ACTIVIDAD ADMINISTRATIVA, VIOLEN LOS PRINCIPIOS Y DISCIPLINA APLICABLES A AQUÉLLOS Y SE TRADUZCAN EN UN ABUSO O EJERCICIO INDEBIDO DEL CARGO PARA OBTENER BENEFICIOS QUE SÓLO CON ESE CARÁCTER SE LOGRARÍAN.</a:t>
            </a:r>
          </a:p>
          <a:p>
            <a:pPr algn="just"/>
            <a:endParaRPr lang="es-MX" sz="2200" b="1" dirty="0">
              <a:solidFill>
                <a:schemeClr val="bg1"/>
              </a:solidFill>
            </a:endParaRPr>
          </a:p>
          <a:p>
            <a:pPr algn="just"/>
            <a:r>
              <a:rPr lang="es-MX" sz="2200" dirty="0">
                <a:solidFill>
                  <a:schemeClr val="bg1"/>
                </a:solidFill>
              </a:rPr>
              <a:t>El artículo 109, fracción III, primer párrafo, de la Constitución Política de los Estados Unidos Mexicanos dispone que se aplicarán sanciones administrativas a los servidores públicos por los actos u omisiones que afecten los valores esenciales en sus relaciones orgánicas con la administración, determinando la aplicación de principios como los de legalidad, honradez, lealtad, imparcialidad y eficiencia que deban observar en el desempeño de sus empleos, cargos o comisiones; dichas sanciones consistirán en amonestación, suspensión, destitución e inhabilitación, así como económicas, y deberán establecerse de acuerdo con los beneficios económicos que, en su caso, haya obtenido el responsable y con los daños y perjuicios patrimoniales causados. Así, tanto el servicio público, que incluye satisfacer intereses públicos fundamentales a través de la función pública encomendada, como las relaciones de organización entre la administración y sus servidores públicos, deben regirse por los aludidos </a:t>
            </a:r>
            <a:r>
              <a:rPr lang="es-MX" sz="2200" dirty="0" smtClean="0">
                <a:solidFill>
                  <a:schemeClr val="bg1"/>
                </a:solidFill>
              </a:rPr>
              <a:t>principios</a:t>
            </a:r>
            <a:r>
              <a:rPr lang="es-MX" sz="2200" dirty="0">
                <a:solidFill>
                  <a:schemeClr val="bg1"/>
                </a:solidFill>
              </a:rPr>
              <a:t> </a:t>
            </a:r>
            <a:r>
              <a:rPr lang="es-MX" sz="2200" dirty="0" smtClean="0">
                <a:solidFill>
                  <a:schemeClr val="bg1"/>
                </a:solidFill>
              </a:rPr>
              <a:t>[…]</a:t>
            </a:r>
            <a:endParaRPr lang="es-MX" sz="2000" dirty="0">
              <a:solidFill>
                <a:schemeClr val="bg1"/>
              </a:solidFill>
            </a:endParaRPr>
          </a:p>
        </p:txBody>
      </p:sp>
    </p:spTree>
    <p:extLst>
      <p:ext uri="{BB962C8B-B14F-4D97-AF65-F5344CB8AC3E}">
        <p14:creationId xmlns:p14="http://schemas.microsoft.com/office/powerpoint/2010/main" val="18139757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28</a:t>
            </a:fld>
            <a:endParaRPr lang="es-ES" noProof="0"/>
          </a:p>
        </p:txBody>
      </p:sp>
      <p:sp>
        <p:nvSpPr>
          <p:cNvPr id="12" name="11 Rectángulo"/>
          <p:cNvSpPr/>
          <p:nvPr/>
        </p:nvSpPr>
        <p:spPr>
          <a:xfrm>
            <a:off x="391888" y="6211"/>
            <a:ext cx="11451770" cy="6632585"/>
          </a:xfrm>
          <a:prstGeom prst="rect">
            <a:avLst/>
          </a:prstGeom>
        </p:spPr>
        <p:txBody>
          <a:bodyPr wrap="square">
            <a:spAutoFit/>
          </a:bodyPr>
          <a:lstStyle/>
          <a:p>
            <a:pPr algn="just"/>
            <a:r>
              <a:rPr lang="es-MX" sz="2500" dirty="0" smtClean="0">
                <a:solidFill>
                  <a:schemeClr val="bg1"/>
                </a:solidFill>
              </a:rPr>
              <a:t> </a:t>
            </a:r>
          </a:p>
          <a:p>
            <a:pPr algn="just"/>
            <a:r>
              <a:rPr lang="es-MX" sz="2500" dirty="0" smtClean="0">
                <a:solidFill>
                  <a:schemeClr val="bg1"/>
                </a:solidFill>
              </a:rPr>
              <a:t>[…] </a:t>
            </a:r>
            <a:r>
              <a:rPr lang="es-MX" sz="2500" b="1" dirty="0" smtClean="0">
                <a:solidFill>
                  <a:schemeClr val="bg1"/>
                </a:solidFill>
              </a:rPr>
              <a:t>Tomando </a:t>
            </a:r>
            <a:r>
              <a:rPr lang="es-MX" sz="2500" b="1" dirty="0">
                <a:solidFill>
                  <a:schemeClr val="bg1"/>
                </a:solidFill>
              </a:rPr>
              <a:t>como base lo anterior, no sólo aquellas conductas inherentes o directamente vinculadas con las atribuciones u obligaciones ejercidas en virtud del cargo o empleo desempeñado y que afecten de manera directa e inmediata el funcionamiento del servicio público son reprochables, sino también las inherentes a la buena marcha de la administración</a:t>
            </a:r>
            <a:r>
              <a:rPr lang="es-MX" sz="2500" dirty="0">
                <a:solidFill>
                  <a:schemeClr val="bg1"/>
                </a:solidFill>
              </a:rPr>
              <a:t>, que no son la esencia del servicio respectivo, pero que guardan un vínculo sistémico e instrumental, directo o inmediato, con las funciones ejercidas, en el entendido de que la disciplina es un principio organizativo de carácter esencial y de naturaleza estructural, que se manifiesta o expresa como un conjunto de relaciones de sujeción especial que se dan entre la administración y sus servidores, lo cual implica una vertiente institucional, pero también un conjunto de reglas que definen pautas de conducta interna de sus miembros, siendo su objetivo consolidar una organización jerárquica y eficaz que la Constitución Federal encomienda a la administración a través de la eficiente función pública que satisfaga el interés </a:t>
            </a:r>
            <a:r>
              <a:rPr lang="es-MX" sz="2500" dirty="0" smtClean="0">
                <a:solidFill>
                  <a:schemeClr val="bg1"/>
                </a:solidFill>
              </a:rPr>
              <a:t>general […]</a:t>
            </a:r>
            <a:r>
              <a:rPr lang="es-MX" sz="2400" dirty="0" smtClean="0">
                <a:solidFill>
                  <a:schemeClr val="bg1"/>
                </a:solidFill>
              </a:rPr>
              <a:t> </a:t>
            </a:r>
            <a:endParaRPr lang="es-MX" sz="2400" dirty="0">
              <a:solidFill>
                <a:schemeClr val="bg1"/>
              </a:solidFill>
            </a:endParaRPr>
          </a:p>
        </p:txBody>
      </p:sp>
    </p:spTree>
    <p:extLst>
      <p:ext uri="{BB962C8B-B14F-4D97-AF65-F5344CB8AC3E}">
        <p14:creationId xmlns:p14="http://schemas.microsoft.com/office/powerpoint/2010/main" val="7314888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29</a:t>
            </a:fld>
            <a:endParaRPr lang="es-ES" noProof="0"/>
          </a:p>
        </p:txBody>
      </p:sp>
      <p:sp>
        <p:nvSpPr>
          <p:cNvPr id="12" name="11 Rectángulo"/>
          <p:cNvSpPr/>
          <p:nvPr/>
        </p:nvSpPr>
        <p:spPr>
          <a:xfrm>
            <a:off x="391888" y="140686"/>
            <a:ext cx="11451770" cy="6463308"/>
          </a:xfrm>
          <a:prstGeom prst="rect">
            <a:avLst/>
          </a:prstGeom>
        </p:spPr>
        <p:txBody>
          <a:bodyPr wrap="square">
            <a:spAutoFit/>
          </a:bodyPr>
          <a:lstStyle/>
          <a:p>
            <a:pPr algn="just"/>
            <a:endParaRPr lang="es-MX" sz="2200" dirty="0" smtClean="0">
              <a:solidFill>
                <a:schemeClr val="bg1"/>
              </a:solidFill>
            </a:endParaRPr>
          </a:p>
          <a:p>
            <a:pPr algn="just"/>
            <a:r>
              <a:rPr lang="es-MX" sz="2800" dirty="0" smtClean="0">
                <a:solidFill>
                  <a:schemeClr val="bg1"/>
                </a:solidFill>
              </a:rPr>
              <a:t> […] En </a:t>
            </a:r>
            <a:r>
              <a:rPr lang="es-MX" sz="2800" dirty="0">
                <a:solidFill>
                  <a:schemeClr val="bg1"/>
                </a:solidFill>
              </a:rPr>
              <a:t>este contexto, el derecho disciplinario y el régimen de responsabilidades se extienden a una serie de relaciones de sujeción especial, incluso de carácter instrumental, para facilitar la consecución de objetivos, incluyendo todo lo conducente y correlacionado a la obtención de fines institucionales</a:t>
            </a:r>
            <a:r>
              <a:rPr lang="es-MX" sz="2800" b="1" dirty="0">
                <a:solidFill>
                  <a:schemeClr val="bg1"/>
                </a:solidFill>
              </a:rPr>
              <a:t>, que si bien no afectan directamente la función pública encomendada, sí derivan en responsabilidad disciplinaria</a:t>
            </a:r>
            <a:r>
              <a:rPr lang="es-MX" sz="2800" dirty="0">
                <a:solidFill>
                  <a:schemeClr val="bg1"/>
                </a:solidFill>
              </a:rPr>
              <a:t>. Por tanto, no únicamente las conductas que en el ejercicio de las funciones encomendadas afecten la debida prestación de la actividad administrativa actualizan una responsabilidad administrativa de los servidores públicos, sino también aquellas que, sin estar directamente vinculadas con el servicio público, afecten a la organización, al violar los principios y disciplina aplicables a aquéllos y se traduzcan en un abuso o ejercicio indebido del cargo para obtener beneficios que sólo con ese carácter se lograrían.</a:t>
            </a:r>
          </a:p>
        </p:txBody>
      </p:sp>
    </p:spTree>
    <p:extLst>
      <p:ext uri="{BB962C8B-B14F-4D97-AF65-F5344CB8AC3E}">
        <p14:creationId xmlns:p14="http://schemas.microsoft.com/office/powerpoint/2010/main" val="21240656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Distinción terminológica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36617" y="2901645"/>
            <a:ext cx="8853055" cy="3215364"/>
          </a:xfrm>
        </p:spPr>
        <p:txBody>
          <a:bodyPr rtlCol="0"/>
          <a:lstStyle>
            <a:defPPr>
              <a:defRPr lang="es-ES"/>
            </a:defPPr>
          </a:lstStyle>
          <a:p>
            <a:pPr>
              <a:lnSpc>
                <a:spcPct val="100000"/>
              </a:lnSpc>
              <a:spcAft>
                <a:spcPts val="1200"/>
              </a:spcAft>
            </a:pPr>
            <a:r>
              <a:rPr lang="es-MX" sz="4400" dirty="0" smtClean="0"/>
              <a:t>Inicialmente, la </a:t>
            </a:r>
            <a:r>
              <a:rPr lang="es-MX" sz="4400" b="1" i="1" dirty="0" smtClean="0"/>
              <a:t>“</a:t>
            </a:r>
            <a:r>
              <a:rPr lang="es-MX" sz="4400" b="1" i="1" dirty="0"/>
              <a:t>potestad punitiva del Estado”</a:t>
            </a:r>
            <a:r>
              <a:rPr lang="es-MX" sz="4400" dirty="0"/>
              <a:t> estaba </a:t>
            </a:r>
            <a:r>
              <a:rPr lang="es-MX" sz="4400" dirty="0" smtClean="0"/>
              <a:t>circunscrita </a:t>
            </a:r>
            <a:r>
              <a:rPr lang="es-MX" sz="4400" dirty="0"/>
              <a:t>exclusivamente a la materia penal. </a:t>
            </a:r>
            <a:endParaRPr lang="es-MX" sz="44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3</a:t>
            </a:fld>
            <a:endParaRPr lang="es-ES" dirty="0"/>
          </a:p>
        </p:txBody>
      </p:sp>
    </p:spTree>
    <p:extLst>
      <p:ext uri="{BB962C8B-B14F-4D97-AF65-F5344CB8AC3E}">
        <p14:creationId xmlns:p14="http://schemas.microsoft.com/office/powerpoint/2010/main" val="2652370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a:xfrm>
            <a:off x="2295144" y="1848535"/>
            <a:ext cx="7498080" cy="704088"/>
          </a:xfrm>
        </p:spPr>
        <p:txBody>
          <a:bodyPr rtlCol="0"/>
          <a:lstStyle>
            <a:defPPr>
              <a:defRPr lang="es-ES"/>
            </a:defPPr>
          </a:lstStyle>
          <a:p>
            <a:pPr rtl="0"/>
            <a:r>
              <a:rPr lang="es-ES" sz="2400" b="1" dirty="0" smtClean="0"/>
              <a:t>DERECHO disciplinario</a:t>
            </a:r>
            <a:endParaRPr lang="es-ES" sz="24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30</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5" y="2792142"/>
            <a:ext cx="8219919" cy="3617622"/>
          </a:xfrm>
        </p:spPr>
        <p:txBody>
          <a:bodyPr rtlCol="0"/>
          <a:lstStyle>
            <a:defPPr>
              <a:defRPr lang="es-ES"/>
            </a:defPPr>
          </a:lstStyle>
          <a:p>
            <a:r>
              <a:rPr lang="es-MX" sz="2700" b="0" dirty="0"/>
              <a:t>El derecho </a:t>
            </a:r>
            <a:r>
              <a:rPr lang="es-MX" sz="2700" b="0" dirty="0" smtClean="0"/>
              <a:t>disciplinario ha </a:t>
            </a:r>
            <a:r>
              <a:rPr lang="es-MX" sz="2700" b="0" dirty="0"/>
              <a:t>adquirido total autonomía, a partir de la reforma constitucional </a:t>
            </a:r>
            <a:r>
              <a:rPr lang="es-MX" sz="2700" b="0" dirty="0" smtClean="0"/>
              <a:t>de </a:t>
            </a:r>
            <a:r>
              <a:rPr lang="es-MX" sz="2700" b="0" dirty="0"/>
              <a:t>1982. </a:t>
            </a:r>
            <a:endParaRPr lang="es-MX" sz="2700" b="0" dirty="0" smtClean="0"/>
          </a:p>
          <a:p>
            <a:r>
              <a:rPr lang="es-MX" sz="2700" dirty="0" smtClean="0"/>
              <a:t>Pero hoy</a:t>
            </a:r>
            <a:r>
              <a:rPr lang="es-MX" sz="2700" dirty="0"/>
              <a:t>, con la creación del Sistema Nacional Anticorrupción, </a:t>
            </a:r>
            <a:r>
              <a:rPr lang="es-MX" sz="2700" dirty="0" smtClean="0"/>
              <a:t>el </a:t>
            </a:r>
            <a:r>
              <a:rPr lang="es-MX" sz="2700" dirty="0"/>
              <a:t>derecho disciplinario es la rama del derecho que estudia los </a:t>
            </a:r>
            <a:r>
              <a:rPr lang="es-MX" sz="2700" dirty="0" smtClean="0"/>
              <a:t>procedimientos </a:t>
            </a:r>
            <a:r>
              <a:rPr lang="es-MX" sz="2700" dirty="0"/>
              <a:t>de responsabilidad administrativa, entre otros temas</a:t>
            </a:r>
            <a:r>
              <a:rPr lang="es-MX" sz="2700" b="0" dirty="0"/>
              <a:t>. </a:t>
            </a:r>
            <a:endParaRPr lang="es-ES" sz="2700" b="0" dirty="0"/>
          </a:p>
        </p:txBody>
      </p:sp>
    </p:spTree>
    <p:extLst>
      <p:ext uri="{BB962C8B-B14F-4D97-AF65-F5344CB8AC3E}">
        <p14:creationId xmlns:p14="http://schemas.microsoft.com/office/powerpoint/2010/main" val="13342223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p:txBody>
          <a:bodyPr rtlCol="0"/>
          <a:lstStyle>
            <a:defPPr>
              <a:defRPr lang="es-ES"/>
            </a:defPPr>
          </a:lstStyle>
          <a:p>
            <a:pPr rtl="0"/>
            <a:r>
              <a:rPr lang="es-ES" sz="4400" b="1" dirty="0" smtClean="0"/>
              <a:t>Ambigua doctrina jurisprudencial</a:t>
            </a:r>
            <a:endParaRPr lang="es-ES" sz="4400" b="1" dirty="0"/>
          </a:p>
        </p:txBody>
      </p:sp>
    </p:spTree>
    <p:extLst>
      <p:ext uri="{BB962C8B-B14F-4D97-AF65-F5344CB8AC3E}">
        <p14:creationId xmlns:p14="http://schemas.microsoft.com/office/powerpoint/2010/main" val="132636150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a:t>Amparo en revisión 624/2008</a:t>
            </a:r>
            <a:endParaRPr lang="es-ES" sz="24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32</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194559" y="2910177"/>
            <a:ext cx="9083041" cy="3218308"/>
          </a:xfrm>
        </p:spPr>
        <p:txBody>
          <a:bodyPr rtlCol="0"/>
          <a:lstStyle>
            <a:defPPr>
              <a:defRPr lang="es-ES"/>
            </a:defPPr>
          </a:lstStyle>
          <a:p>
            <a:pPr>
              <a:lnSpc>
                <a:spcPct val="100000"/>
              </a:lnSpc>
              <a:spcAft>
                <a:spcPts val="1200"/>
              </a:spcAft>
            </a:pPr>
            <a:r>
              <a:rPr lang="es-MX" sz="2800" dirty="0" smtClean="0"/>
              <a:t>La </a:t>
            </a:r>
            <a:r>
              <a:rPr lang="es-MX" sz="2800" dirty="0"/>
              <a:t>Primera </a:t>
            </a:r>
            <a:r>
              <a:rPr lang="es-MX" sz="2800" dirty="0" smtClean="0"/>
              <a:t>Sala de </a:t>
            </a:r>
            <a:r>
              <a:rPr lang="es-MX" sz="2800" dirty="0"/>
              <a:t>la </a:t>
            </a:r>
            <a:r>
              <a:rPr lang="es-MX" sz="2800" dirty="0" smtClean="0"/>
              <a:t>SCJN </a:t>
            </a:r>
            <a:r>
              <a:rPr lang="es-MX" sz="2800" dirty="0"/>
              <a:t>inauguró el análisis de la </a:t>
            </a:r>
            <a:r>
              <a:rPr lang="es-MX" sz="2800" b="1" i="1" dirty="0"/>
              <a:t>presunción de inocencia</a:t>
            </a:r>
            <a:r>
              <a:rPr lang="es-MX" sz="2800" dirty="0"/>
              <a:t> para el </a:t>
            </a:r>
            <a:r>
              <a:rPr lang="es-MX" sz="2800" b="1" i="1" dirty="0" smtClean="0"/>
              <a:t>derecho </a:t>
            </a:r>
            <a:r>
              <a:rPr lang="es-MX" sz="2800" b="1" i="1" dirty="0"/>
              <a:t>disciplinario</a:t>
            </a:r>
            <a:r>
              <a:rPr lang="es-MX" sz="2800" dirty="0"/>
              <a:t>, al determinar que el artículo 30 de la Ley </a:t>
            </a:r>
            <a:r>
              <a:rPr lang="es-MX" sz="2800" dirty="0" smtClean="0"/>
              <a:t>Federal </a:t>
            </a:r>
            <a:r>
              <a:rPr lang="es-MX" sz="2800" dirty="0"/>
              <a:t>de Responsabilidades </a:t>
            </a:r>
            <a:r>
              <a:rPr lang="es-MX" sz="2800" dirty="0" smtClean="0"/>
              <a:t>Administrativas </a:t>
            </a:r>
            <a:r>
              <a:rPr lang="es-MX" sz="2800" dirty="0"/>
              <a:t>de los Servidores Público </a:t>
            </a:r>
            <a:r>
              <a:rPr lang="es-MX" sz="2800" dirty="0" smtClean="0"/>
              <a:t>(</a:t>
            </a:r>
            <a:r>
              <a:rPr lang="es-MX" sz="2800" dirty="0"/>
              <a:t>abrogada) </a:t>
            </a:r>
            <a:r>
              <a:rPr lang="es-MX" sz="2800" dirty="0" smtClean="0"/>
              <a:t>infringía el principio de presunción </a:t>
            </a:r>
            <a:r>
              <a:rPr lang="es-MX" sz="2800" dirty="0"/>
              <a:t>de inocencia</a:t>
            </a:r>
            <a:endParaRPr lang="es-ES" sz="2400" dirty="0"/>
          </a:p>
        </p:txBody>
      </p:sp>
    </p:spTree>
    <p:extLst>
      <p:ext uri="{BB962C8B-B14F-4D97-AF65-F5344CB8AC3E}">
        <p14:creationId xmlns:p14="http://schemas.microsoft.com/office/powerpoint/2010/main" val="12928253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a:t>Amparo </a:t>
            </a:r>
            <a:r>
              <a:rPr lang="es-MX" sz="3600" b="1" dirty="0" smtClean="0"/>
              <a:t>DIRECTO en </a:t>
            </a:r>
            <a:r>
              <a:rPr lang="es-MX" sz="3600" b="1" dirty="0"/>
              <a:t>revisión </a:t>
            </a:r>
            <a:r>
              <a:rPr lang="es-MX" sz="3600" b="1" dirty="0" smtClean="0"/>
              <a:t>576/2009</a:t>
            </a:r>
            <a:endParaRPr lang="es-ES" sz="24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33</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194559" y="2910177"/>
            <a:ext cx="9083041" cy="3218308"/>
          </a:xfrm>
        </p:spPr>
        <p:txBody>
          <a:bodyPr rtlCol="0"/>
          <a:lstStyle>
            <a:defPPr>
              <a:defRPr lang="es-ES"/>
            </a:defPPr>
          </a:lstStyle>
          <a:p>
            <a:pPr>
              <a:lnSpc>
                <a:spcPct val="100000"/>
              </a:lnSpc>
              <a:spcAft>
                <a:spcPts val="1200"/>
              </a:spcAft>
            </a:pPr>
            <a:r>
              <a:rPr lang="es-MX" sz="2400" dirty="0" smtClean="0"/>
              <a:t>La </a:t>
            </a:r>
            <a:r>
              <a:rPr lang="es-MX" sz="2400" dirty="0"/>
              <a:t>Segunda </a:t>
            </a:r>
            <a:r>
              <a:rPr lang="es-MX" sz="2400" dirty="0" smtClean="0"/>
              <a:t>Sala dijo que </a:t>
            </a:r>
            <a:r>
              <a:rPr lang="es-MX" sz="2400" dirty="0"/>
              <a:t>el artículo 20, apartado B, fracción III, de la </a:t>
            </a:r>
            <a:r>
              <a:rPr lang="es-MX" sz="2400" dirty="0" smtClean="0"/>
              <a:t>Constitución, era inaplicable </a:t>
            </a:r>
            <a:r>
              <a:rPr lang="es-MX" sz="2400" dirty="0"/>
              <a:t>al </a:t>
            </a:r>
            <a:r>
              <a:rPr lang="es-MX" sz="2400" b="1" i="1" dirty="0"/>
              <a:t>“procedimiento administrativo </a:t>
            </a:r>
            <a:r>
              <a:rPr lang="es-MX" sz="2400" b="1" i="1" dirty="0" smtClean="0"/>
              <a:t>sancionador</a:t>
            </a:r>
            <a:r>
              <a:rPr lang="es-MX" sz="2400" b="1" i="1" dirty="0"/>
              <a:t>”</a:t>
            </a:r>
            <a:r>
              <a:rPr lang="es-MX" sz="2400" dirty="0"/>
              <a:t> </a:t>
            </a:r>
            <a:r>
              <a:rPr lang="es-MX" sz="2400" dirty="0" smtClean="0"/>
              <a:t>(categoría general). </a:t>
            </a:r>
          </a:p>
          <a:p>
            <a:pPr>
              <a:lnSpc>
                <a:spcPct val="100000"/>
              </a:lnSpc>
              <a:spcAft>
                <a:spcPts val="1200"/>
              </a:spcAft>
            </a:pPr>
            <a:r>
              <a:rPr lang="es-MX" sz="2400" dirty="0" smtClean="0"/>
              <a:t>Pese </a:t>
            </a:r>
            <a:r>
              <a:rPr lang="es-MX" sz="2400" dirty="0"/>
              <a:t>a haber nombrado a esta </a:t>
            </a:r>
            <a:r>
              <a:rPr lang="es-MX" sz="2400" b="1" i="1" dirty="0" smtClean="0"/>
              <a:t>categoría general</a:t>
            </a:r>
            <a:r>
              <a:rPr lang="es-MX" sz="2400" dirty="0" smtClean="0"/>
              <a:t>, </a:t>
            </a:r>
            <a:r>
              <a:rPr lang="es-MX" sz="2400" dirty="0"/>
              <a:t>ese criterio en realidad interpretó los alcances del </a:t>
            </a:r>
            <a:r>
              <a:rPr lang="es-MX" sz="2400" b="1" u="sng" dirty="0"/>
              <a:t>derecho disciplinario</a:t>
            </a:r>
            <a:r>
              <a:rPr lang="es-MX" sz="2400" dirty="0"/>
              <a:t> porque abordó temas relacionados con la Ley Federal de </a:t>
            </a:r>
            <a:r>
              <a:rPr lang="es-MX" sz="2400" dirty="0" smtClean="0"/>
              <a:t>Responsabilidades </a:t>
            </a:r>
            <a:r>
              <a:rPr lang="es-MX" sz="2400" dirty="0"/>
              <a:t>de los Servidores Públicos (actualmente </a:t>
            </a:r>
            <a:r>
              <a:rPr lang="es-MX" sz="2400" dirty="0" smtClean="0"/>
              <a:t>abrogada).</a:t>
            </a:r>
            <a:endParaRPr lang="es-ES" sz="2000" dirty="0"/>
          </a:p>
        </p:txBody>
      </p:sp>
    </p:spTree>
    <p:extLst>
      <p:ext uri="{BB962C8B-B14F-4D97-AF65-F5344CB8AC3E}">
        <p14:creationId xmlns:p14="http://schemas.microsoft.com/office/powerpoint/2010/main" val="38607997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3F16C050-0EBC-234C-AB93-E7868D85A2B0}"/>
              </a:ext>
            </a:extLst>
          </p:cNvPr>
          <p:cNvSpPr>
            <a:spLocks noGrp="1"/>
          </p:cNvSpPr>
          <p:nvPr>
            <p:ph type="body" sz="quarter" idx="15"/>
          </p:nvPr>
        </p:nvSpPr>
        <p:spPr>
          <a:xfrm>
            <a:off x="5431554" y="493058"/>
            <a:ext cx="5473171" cy="5934636"/>
          </a:xfrm>
        </p:spPr>
        <p:txBody>
          <a:bodyPr rtlCol="0"/>
          <a:lstStyle>
            <a:defPPr>
              <a:defRPr lang="es-ES"/>
            </a:defPPr>
          </a:lstStyle>
          <a:p>
            <a:pPr marL="0" indent="0">
              <a:lnSpc>
                <a:spcPct val="100000"/>
              </a:lnSpc>
              <a:spcAft>
                <a:spcPts val="1200"/>
              </a:spcAft>
              <a:buNone/>
            </a:pPr>
            <a:r>
              <a:rPr lang="es-MX" sz="2500" dirty="0" smtClean="0"/>
              <a:t>En ella, la </a:t>
            </a:r>
            <a:r>
              <a:rPr lang="es-MX" sz="2500" dirty="0"/>
              <a:t>Primera </a:t>
            </a:r>
            <a:r>
              <a:rPr lang="es-MX" sz="2500" dirty="0" smtClean="0"/>
              <a:t>Sala </a:t>
            </a:r>
            <a:r>
              <a:rPr lang="es-MX" sz="2500" dirty="0"/>
              <a:t>fijó una metodología para analizar si </a:t>
            </a:r>
            <a:r>
              <a:rPr lang="es-MX" sz="2500" dirty="0" smtClean="0"/>
              <a:t>las normas </a:t>
            </a:r>
            <a:r>
              <a:rPr lang="es-MX" sz="2500" dirty="0"/>
              <a:t>del </a:t>
            </a:r>
            <a:r>
              <a:rPr lang="es-MX" sz="2500" b="1" i="1" dirty="0"/>
              <a:t>“derecho administrativo sancionador”</a:t>
            </a:r>
            <a:r>
              <a:rPr lang="es-MX" sz="2500" dirty="0"/>
              <a:t> violan derechos fundamentales que rigen el derecho penal. </a:t>
            </a:r>
            <a:endParaRPr lang="es-MX" sz="2500" dirty="0" smtClean="0"/>
          </a:p>
          <a:p>
            <a:pPr marL="0" indent="0">
              <a:lnSpc>
                <a:spcPct val="100000"/>
              </a:lnSpc>
              <a:spcAft>
                <a:spcPts val="600"/>
              </a:spcAft>
              <a:buNone/>
            </a:pPr>
            <a:r>
              <a:rPr lang="es-MX" sz="2500" dirty="0" smtClean="0"/>
              <a:t>En el caso abordó </a:t>
            </a:r>
            <a:r>
              <a:rPr lang="es-MX" sz="2500" dirty="0"/>
              <a:t>un tema relacionado con un procedimiento administrativo de </a:t>
            </a:r>
            <a:r>
              <a:rPr lang="es-MX" sz="2500" dirty="0" smtClean="0"/>
              <a:t>separación. En ese asuntó se discutió </a:t>
            </a:r>
            <a:r>
              <a:rPr lang="es-MX" sz="2500" dirty="0"/>
              <a:t>la aplicación de la </a:t>
            </a:r>
            <a:r>
              <a:rPr lang="es-MX" sz="2500" b="1" i="1" dirty="0"/>
              <a:t>Ley Orgánica de la Procuraduría General de la República</a:t>
            </a:r>
            <a:r>
              <a:rPr lang="es-MX" sz="2500" dirty="0"/>
              <a:t> (</a:t>
            </a:r>
            <a:r>
              <a:rPr lang="es-MX" sz="2500" dirty="0" smtClean="0"/>
              <a:t>abrogada), </a:t>
            </a:r>
            <a:r>
              <a:rPr lang="es-MX" sz="2500" b="1" dirty="0" smtClean="0"/>
              <a:t>pero </a:t>
            </a:r>
            <a:r>
              <a:rPr lang="es-MX" sz="2500" b="1" u="sng" dirty="0" smtClean="0"/>
              <a:t>no</a:t>
            </a:r>
            <a:r>
              <a:rPr lang="es-MX" sz="2500" b="1" dirty="0" smtClean="0"/>
              <a:t> </a:t>
            </a:r>
            <a:r>
              <a:rPr lang="es-MX" sz="2500" b="1" dirty="0"/>
              <a:t>se estudió “el procedimiento </a:t>
            </a:r>
            <a:r>
              <a:rPr lang="es-MX" sz="2500" b="1" dirty="0" smtClean="0"/>
              <a:t>administrativo sancionador”.</a:t>
            </a:r>
            <a:endParaRPr lang="es-ES" sz="2500" b="1"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34</a:t>
            </a:fld>
            <a:endParaRPr lang="es-ES"/>
          </a:p>
        </p:txBody>
      </p:sp>
      <p:sp>
        <p:nvSpPr>
          <p:cNvPr id="9" name="Marcador de texto 2">
            <a:extLst>
              <a:ext uri="{FF2B5EF4-FFF2-40B4-BE49-F238E27FC236}">
                <a16:creationId xmlns:a16="http://schemas.microsoft.com/office/drawing/2014/main" id="{FACB5A03-99D2-C953-F227-3E1620258992}"/>
              </a:ext>
            </a:extLst>
          </p:cNvPr>
          <p:cNvSpPr txBox="1">
            <a:spLocks/>
          </p:cNvSpPr>
          <p:nvPr/>
        </p:nvSpPr>
        <p:spPr>
          <a:xfrm>
            <a:off x="522610" y="1584124"/>
            <a:ext cx="3439790" cy="490538"/>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150000"/>
              </a:lnSpc>
              <a:spcBef>
                <a:spcPts val="0"/>
              </a:spcBef>
              <a:buFont typeface="Arial" panose="020B0604020202020204" pitchFamily="34" charset="0"/>
              <a:buNone/>
              <a:defRPr lang="es-ES" sz="2200" b="1"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s-ES"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s-ES"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9pPr>
          </a:lstStyle>
          <a:p>
            <a:pPr>
              <a:lnSpc>
                <a:spcPct val="100000"/>
              </a:lnSpc>
            </a:pPr>
            <a:r>
              <a:rPr lang="es-MX" sz="2800" dirty="0" smtClean="0"/>
              <a:t>Tesis</a:t>
            </a:r>
            <a:r>
              <a:rPr lang="es-MX" sz="2800" dirty="0"/>
              <a:t>: </a:t>
            </a:r>
            <a:endParaRPr lang="es-MX" sz="2800" dirty="0" smtClean="0"/>
          </a:p>
          <a:p>
            <a:pPr>
              <a:lnSpc>
                <a:spcPct val="100000"/>
              </a:lnSpc>
            </a:pPr>
            <a:r>
              <a:rPr lang="es-MX" sz="2800" dirty="0" smtClean="0"/>
              <a:t>1a</a:t>
            </a:r>
            <a:r>
              <a:rPr lang="es-MX" sz="2800" dirty="0"/>
              <a:t>. </a:t>
            </a:r>
            <a:r>
              <a:rPr lang="es-MX" sz="2800" dirty="0" smtClean="0"/>
              <a:t>CCCLXXI/2014</a:t>
            </a:r>
            <a:endParaRPr lang="es-MX" dirty="0"/>
          </a:p>
        </p:txBody>
      </p:sp>
    </p:spTree>
    <p:extLst>
      <p:ext uri="{BB962C8B-B14F-4D97-AF65-F5344CB8AC3E}">
        <p14:creationId xmlns:p14="http://schemas.microsoft.com/office/powerpoint/2010/main" val="39477630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3F16C050-0EBC-234C-AB93-E7868D85A2B0}"/>
              </a:ext>
            </a:extLst>
          </p:cNvPr>
          <p:cNvSpPr>
            <a:spLocks noGrp="1"/>
          </p:cNvSpPr>
          <p:nvPr>
            <p:ph type="body" sz="quarter" idx="15"/>
          </p:nvPr>
        </p:nvSpPr>
        <p:spPr>
          <a:xfrm>
            <a:off x="5316072" y="564772"/>
            <a:ext cx="6072746" cy="6024284"/>
          </a:xfrm>
        </p:spPr>
        <p:txBody>
          <a:bodyPr rtlCol="0"/>
          <a:lstStyle>
            <a:defPPr>
              <a:defRPr lang="es-ES"/>
            </a:defPPr>
          </a:lstStyle>
          <a:p>
            <a:pPr marL="0" indent="0">
              <a:lnSpc>
                <a:spcPct val="100000"/>
              </a:lnSpc>
              <a:spcAft>
                <a:spcPts val="600"/>
              </a:spcAft>
              <a:buNone/>
            </a:pPr>
            <a:r>
              <a:rPr lang="es-MX" sz="2400" dirty="0"/>
              <a:t>la Primera </a:t>
            </a:r>
            <a:r>
              <a:rPr lang="es-MX" sz="2400" dirty="0" smtClean="0"/>
              <a:t>Sala </a:t>
            </a:r>
            <a:r>
              <a:rPr lang="es-MX" sz="2400" dirty="0"/>
              <a:t>de la Suprema Corte de Justicia de </a:t>
            </a:r>
            <a:r>
              <a:rPr lang="es-MX" sz="2400" dirty="0" smtClean="0"/>
              <a:t>la Nación, bajo </a:t>
            </a:r>
            <a:r>
              <a:rPr lang="es-MX" sz="2400" dirty="0"/>
              <a:t>la categoría </a:t>
            </a:r>
            <a:r>
              <a:rPr lang="es-MX" sz="2400" b="1" i="1" dirty="0"/>
              <a:t>“derecho administrativo sancionador</a:t>
            </a:r>
            <a:r>
              <a:rPr lang="es-MX" sz="2400" b="1" i="1" dirty="0" smtClean="0"/>
              <a:t>”</a:t>
            </a:r>
            <a:r>
              <a:rPr lang="es-MX" sz="2400" dirty="0" smtClean="0"/>
              <a:t>, determinó </a:t>
            </a:r>
            <a:r>
              <a:rPr lang="es-MX" sz="2400" dirty="0"/>
              <a:t>que los </a:t>
            </a:r>
            <a:r>
              <a:rPr lang="es-MX" sz="2400" b="1" i="1" dirty="0"/>
              <a:t>tipos administrativos</a:t>
            </a:r>
            <a:r>
              <a:rPr lang="es-MX" sz="2400" dirty="0"/>
              <a:t> en blanco son </a:t>
            </a:r>
            <a:r>
              <a:rPr lang="es-MX" sz="2400" dirty="0" smtClean="0"/>
              <a:t>constitucionales</a:t>
            </a:r>
            <a:r>
              <a:rPr lang="es-MX" sz="2400" dirty="0"/>
              <a:t>.</a:t>
            </a:r>
            <a:endParaRPr lang="es-MX" sz="2400" dirty="0" smtClean="0"/>
          </a:p>
          <a:p>
            <a:pPr marL="0" indent="0">
              <a:lnSpc>
                <a:spcPct val="100000"/>
              </a:lnSpc>
              <a:spcAft>
                <a:spcPts val="600"/>
              </a:spcAft>
              <a:buNone/>
            </a:pPr>
            <a:endParaRPr lang="es-MX" dirty="0"/>
          </a:p>
          <a:p>
            <a:pPr marL="0" indent="0">
              <a:lnSpc>
                <a:spcPct val="100000"/>
              </a:lnSpc>
              <a:spcAft>
                <a:spcPts val="600"/>
              </a:spcAft>
              <a:buNone/>
            </a:pPr>
            <a:r>
              <a:rPr lang="es-MX" sz="2400" dirty="0" smtClean="0"/>
              <a:t>Ese </a:t>
            </a:r>
            <a:r>
              <a:rPr lang="es-MX" sz="2400" dirty="0"/>
              <a:t>asunto en realidad se refería a un tema relacionado con </a:t>
            </a:r>
            <a:r>
              <a:rPr lang="es-MX" sz="2400" dirty="0" smtClean="0"/>
              <a:t>la </a:t>
            </a:r>
            <a:r>
              <a:rPr lang="es-MX" sz="2400" dirty="0"/>
              <a:t>sanción aplicada a un permisionario que almacenaba mediante </a:t>
            </a:r>
            <a:r>
              <a:rPr lang="es-MX" sz="2400" dirty="0" smtClean="0"/>
              <a:t>Estación </a:t>
            </a:r>
            <a:r>
              <a:rPr lang="es-MX" sz="2400" dirty="0"/>
              <a:t>de Gas L.P. para Carburación de Autoconsumo, </a:t>
            </a:r>
            <a:r>
              <a:rPr lang="es-MX" sz="2400" dirty="0" smtClean="0"/>
              <a:t>aplicando para </a:t>
            </a:r>
            <a:r>
              <a:rPr lang="es-MX" sz="2400" dirty="0"/>
              <a:t>ello la Ley Federal de Procedimiento </a:t>
            </a:r>
            <a:r>
              <a:rPr lang="es-MX" sz="2400" dirty="0" smtClean="0"/>
              <a:t>Administrativo, </a:t>
            </a:r>
            <a:r>
              <a:rPr lang="es-MX" sz="2400" dirty="0"/>
              <a:t>y no se </a:t>
            </a:r>
            <a:r>
              <a:rPr lang="es-MX" sz="2400" dirty="0" smtClean="0"/>
              <a:t>trató </a:t>
            </a:r>
            <a:r>
              <a:rPr lang="es-MX" sz="2400" dirty="0"/>
              <a:t>de la interpretación de la Ley Federal de Responsabilidades de </a:t>
            </a:r>
            <a:r>
              <a:rPr lang="es-MX" sz="2400" dirty="0" smtClean="0"/>
              <a:t>los </a:t>
            </a:r>
            <a:r>
              <a:rPr lang="es-MX" sz="2400" dirty="0"/>
              <a:t>Servidores </a:t>
            </a:r>
            <a:r>
              <a:rPr lang="es-MX" sz="2400" dirty="0" smtClean="0"/>
              <a:t>Públicos (derecho disciplinario)</a:t>
            </a:r>
            <a:r>
              <a:rPr lang="es-MX" sz="2400" b="1" dirty="0" smtClean="0"/>
              <a:t>.</a:t>
            </a:r>
            <a:endParaRPr lang="es-ES" sz="2400" b="1"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35</a:t>
            </a:fld>
            <a:endParaRPr lang="es-ES"/>
          </a:p>
        </p:txBody>
      </p:sp>
      <p:sp>
        <p:nvSpPr>
          <p:cNvPr id="9" name="Marcador de texto 2">
            <a:extLst>
              <a:ext uri="{FF2B5EF4-FFF2-40B4-BE49-F238E27FC236}">
                <a16:creationId xmlns:a16="http://schemas.microsoft.com/office/drawing/2014/main" id="{FACB5A03-99D2-C953-F227-3E1620258992}"/>
              </a:ext>
            </a:extLst>
          </p:cNvPr>
          <p:cNvSpPr txBox="1">
            <a:spLocks/>
          </p:cNvSpPr>
          <p:nvPr/>
        </p:nvSpPr>
        <p:spPr>
          <a:xfrm>
            <a:off x="522610" y="1584124"/>
            <a:ext cx="3439790" cy="490538"/>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150000"/>
              </a:lnSpc>
              <a:spcBef>
                <a:spcPts val="0"/>
              </a:spcBef>
              <a:buFont typeface="Arial" panose="020B0604020202020204" pitchFamily="34" charset="0"/>
              <a:buNone/>
              <a:defRPr lang="es-ES" sz="2200" b="1"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s-ES"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s-ES"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9pPr>
          </a:lstStyle>
          <a:p>
            <a:pPr>
              <a:lnSpc>
                <a:spcPct val="100000"/>
              </a:lnSpc>
            </a:pPr>
            <a:r>
              <a:rPr lang="es-MX" sz="2800" dirty="0" smtClean="0"/>
              <a:t>Tesis</a:t>
            </a:r>
            <a:r>
              <a:rPr lang="es-MX" sz="2800" dirty="0"/>
              <a:t>: </a:t>
            </a:r>
            <a:endParaRPr lang="es-MX" sz="2800" dirty="0" smtClean="0"/>
          </a:p>
          <a:p>
            <a:pPr>
              <a:lnSpc>
                <a:spcPct val="100000"/>
              </a:lnSpc>
            </a:pPr>
            <a:r>
              <a:rPr lang="es-MX" sz="2800" dirty="0" smtClean="0"/>
              <a:t>1a</a:t>
            </a:r>
            <a:r>
              <a:rPr lang="es-MX" sz="2800" dirty="0"/>
              <a:t>. CCCXIX/2014</a:t>
            </a:r>
            <a:endParaRPr lang="es-MX" dirty="0"/>
          </a:p>
        </p:txBody>
      </p:sp>
    </p:spTree>
    <p:extLst>
      <p:ext uri="{BB962C8B-B14F-4D97-AF65-F5344CB8AC3E}">
        <p14:creationId xmlns:p14="http://schemas.microsoft.com/office/powerpoint/2010/main" val="325301792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3F16C050-0EBC-234C-AB93-E7868D85A2B0}"/>
              </a:ext>
            </a:extLst>
          </p:cNvPr>
          <p:cNvSpPr>
            <a:spLocks noGrp="1"/>
          </p:cNvSpPr>
          <p:nvPr>
            <p:ph type="body" sz="quarter" idx="15"/>
          </p:nvPr>
        </p:nvSpPr>
        <p:spPr>
          <a:xfrm>
            <a:off x="5817039" y="1434361"/>
            <a:ext cx="5473171" cy="5307105"/>
          </a:xfrm>
        </p:spPr>
        <p:txBody>
          <a:bodyPr rtlCol="0"/>
          <a:lstStyle>
            <a:defPPr>
              <a:defRPr lang="es-ES"/>
            </a:defPPr>
          </a:lstStyle>
          <a:p>
            <a:pPr marL="0" indent="0">
              <a:lnSpc>
                <a:spcPct val="100000"/>
              </a:lnSpc>
              <a:spcAft>
                <a:spcPts val="1200"/>
              </a:spcAft>
              <a:buNone/>
            </a:pPr>
            <a:r>
              <a:rPr lang="es-MX" sz="3600" dirty="0" smtClean="0"/>
              <a:t>Finalmente, en ella, la </a:t>
            </a:r>
            <a:r>
              <a:rPr lang="es-MX" sz="3600" dirty="0"/>
              <a:t>Primera </a:t>
            </a:r>
            <a:r>
              <a:rPr lang="es-MX" sz="3600" dirty="0" smtClean="0"/>
              <a:t>Sala</a:t>
            </a:r>
            <a:r>
              <a:rPr lang="es-MX" sz="3600" dirty="0"/>
              <a:t>, agrupó </a:t>
            </a:r>
            <a:r>
              <a:rPr lang="es-MX" sz="3600" dirty="0" smtClean="0"/>
              <a:t>diversos </a:t>
            </a:r>
            <a:r>
              <a:rPr lang="es-MX" sz="3600" b="1" i="1" dirty="0"/>
              <a:t>“ámbitos jurídicos”</a:t>
            </a:r>
            <a:r>
              <a:rPr lang="es-MX" sz="3600" dirty="0"/>
              <a:t> y los reconoció como </a:t>
            </a:r>
            <a:r>
              <a:rPr lang="es-MX" sz="3600" b="1" i="1" dirty="0"/>
              <a:t>“integrantes”</a:t>
            </a:r>
            <a:r>
              <a:rPr lang="es-MX" sz="3600" dirty="0"/>
              <a:t> del </a:t>
            </a:r>
            <a:r>
              <a:rPr lang="es-MX" sz="3600" b="1" i="1" dirty="0" smtClean="0"/>
              <a:t>“</a:t>
            </a:r>
            <a:r>
              <a:rPr lang="es-MX" sz="3600" b="1" i="1" dirty="0"/>
              <a:t>derecho administrativo sancionador</a:t>
            </a:r>
            <a:r>
              <a:rPr lang="es-MX" sz="3600" b="1" i="1" dirty="0" smtClean="0"/>
              <a:t>”</a:t>
            </a:r>
            <a:r>
              <a:rPr lang="es-MX" sz="3600" dirty="0" smtClean="0"/>
              <a:t>. Veamos:</a:t>
            </a:r>
          </a:p>
          <a:p>
            <a:pPr marL="0" indent="0">
              <a:lnSpc>
                <a:spcPct val="100000"/>
              </a:lnSpc>
              <a:spcAft>
                <a:spcPts val="600"/>
              </a:spcAft>
              <a:buNone/>
            </a:pPr>
            <a:endParaRPr lang="es-ES" sz="3600" b="1"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36</a:t>
            </a:fld>
            <a:endParaRPr lang="es-ES"/>
          </a:p>
        </p:txBody>
      </p:sp>
      <p:sp>
        <p:nvSpPr>
          <p:cNvPr id="9" name="Marcador de texto 2">
            <a:extLst>
              <a:ext uri="{FF2B5EF4-FFF2-40B4-BE49-F238E27FC236}">
                <a16:creationId xmlns:a16="http://schemas.microsoft.com/office/drawing/2014/main" id="{FACB5A03-99D2-C953-F227-3E1620258992}"/>
              </a:ext>
            </a:extLst>
          </p:cNvPr>
          <p:cNvSpPr txBox="1">
            <a:spLocks/>
          </p:cNvSpPr>
          <p:nvPr/>
        </p:nvSpPr>
        <p:spPr>
          <a:xfrm>
            <a:off x="522610" y="1584124"/>
            <a:ext cx="3439790" cy="490538"/>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150000"/>
              </a:lnSpc>
              <a:spcBef>
                <a:spcPts val="0"/>
              </a:spcBef>
              <a:buFont typeface="Arial" panose="020B0604020202020204" pitchFamily="34" charset="0"/>
              <a:buNone/>
              <a:defRPr lang="es-ES" sz="2200" b="1"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s-ES"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s-ES"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9pPr>
          </a:lstStyle>
          <a:p>
            <a:pPr>
              <a:lnSpc>
                <a:spcPct val="100000"/>
              </a:lnSpc>
            </a:pPr>
            <a:r>
              <a:rPr lang="es-MX" sz="2800" dirty="0" smtClean="0"/>
              <a:t>Tesis</a:t>
            </a:r>
            <a:r>
              <a:rPr lang="es-MX" sz="2800" dirty="0"/>
              <a:t>: </a:t>
            </a:r>
            <a:endParaRPr lang="es-MX" sz="2800" dirty="0" smtClean="0"/>
          </a:p>
          <a:p>
            <a:pPr>
              <a:lnSpc>
                <a:spcPct val="100000"/>
              </a:lnSpc>
            </a:pPr>
            <a:r>
              <a:rPr lang="es-MX" sz="2800" dirty="0" smtClean="0"/>
              <a:t>1a</a:t>
            </a:r>
            <a:r>
              <a:rPr lang="es-MX" sz="2800" dirty="0"/>
              <a:t>. </a:t>
            </a:r>
            <a:r>
              <a:rPr lang="es-MX" sz="2800" dirty="0" smtClean="0"/>
              <a:t>CCCXVI/2014</a:t>
            </a:r>
            <a:endParaRPr lang="es-MX" dirty="0"/>
          </a:p>
        </p:txBody>
      </p:sp>
    </p:spTree>
    <p:extLst>
      <p:ext uri="{BB962C8B-B14F-4D97-AF65-F5344CB8AC3E}">
        <p14:creationId xmlns:p14="http://schemas.microsoft.com/office/powerpoint/2010/main" val="275599176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37</a:t>
            </a:fld>
            <a:endParaRPr lang="es-ES" noProof="0"/>
          </a:p>
        </p:txBody>
      </p:sp>
      <p:sp>
        <p:nvSpPr>
          <p:cNvPr id="12" name="11 Rectángulo"/>
          <p:cNvSpPr/>
          <p:nvPr/>
        </p:nvSpPr>
        <p:spPr>
          <a:xfrm>
            <a:off x="391888" y="185511"/>
            <a:ext cx="11451770" cy="6186309"/>
          </a:xfrm>
          <a:prstGeom prst="rect">
            <a:avLst/>
          </a:prstGeom>
        </p:spPr>
        <p:txBody>
          <a:bodyPr wrap="square">
            <a:spAutoFit/>
          </a:bodyPr>
          <a:lstStyle/>
          <a:p>
            <a:pPr algn="just"/>
            <a:r>
              <a:rPr lang="es-MX" sz="2200" b="1" dirty="0">
                <a:solidFill>
                  <a:schemeClr val="bg1"/>
                </a:solidFill>
              </a:rPr>
              <a:t>DERECHO ADMINISTRATIVO SANCIONADOR. EL PRINCIPIO DE LEGALIDAD DEBE MODULARSE EN ATENCIÓN A SUS ÁMBITOS DE INTEGRACIÓN.</a:t>
            </a:r>
          </a:p>
          <a:p>
            <a:pPr algn="just"/>
            <a:endParaRPr lang="es-MX" sz="2200" b="1" dirty="0">
              <a:solidFill>
                <a:schemeClr val="bg1"/>
              </a:solidFill>
            </a:endParaRPr>
          </a:p>
          <a:p>
            <a:pPr algn="just"/>
            <a:r>
              <a:rPr lang="es-MX" sz="2200" dirty="0">
                <a:solidFill>
                  <a:schemeClr val="bg1"/>
                </a:solidFill>
              </a:rPr>
              <a:t>El ámbito constitucionalmente legítimo de participación de la autoridad administrativa en los procesos de producción jurídica en el derecho administrativo sancionador, debe determinarse por referencia a los imperativos de tres valores en juego, a saber: 1) el control democrático de la política punitiva (reserva de ley); 2) la previsibilidad con la que han de contar las personas sobre las consecuencias de sus actos; y, 3) la proscripción de la arbitrariedad de la autoridad (ambas vertientes del principio de tipicidad). Así, esta Primera Sala de la Suprema Corte de Justicia de la Nación suscribe la premisa de que los componentes del principio de legalidad no pueden tener un grado de exigencia idéntico en todos los ámbitos del derecho citado, sino que han de modularse de acuerdo con la función desempeñada por el Estado, por lo que para determinar el balance debido es necesario establecer en qué terreno se encuentra la materia de escrutinio constitucional y cuáles son los elementos diferenciados a considerar. Ahora bien, de una lectura íntegra de la Constitución Política de los Estados Unidos Mexicanos se advierte que, al menos, existen cinco ramas del derecho referido, sin que ello implique que no puedan aceptarse posteriormente nuevas manifestaciones: </a:t>
            </a:r>
            <a:r>
              <a:rPr lang="es-MX" sz="2200" dirty="0" smtClean="0">
                <a:solidFill>
                  <a:schemeClr val="bg1"/>
                </a:solidFill>
              </a:rPr>
              <a:t>[…]</a:t>
            </a:r>
            <a:endParaRPr lang="es-MX" sz="2000" dirty="0">
              <a:solidFill>
                <a:schemeClr val="bg1"/>
              </a:solidFill>
            </a:endParaRPr>
          </a:p>
        </p:txBody>
      </p:sp>
    </p:spTree>
    <p:extLst>
      <p:ext uri="{BB962C8B-B14F-4D97-AF65-F5344CB8AC3E}">
        <p14:creationId xmlns:p14="http://schemas.microsoft.com/office/powerpoint/2010/main" val="285745477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38</a:t>
            </a:fld>
            <a:endParaRPr lang="es-ES" noProof="0"/>
          </a:p>
        </p:txBody>
      </p:sp>
      <p:sp>
        <p:nvSpPr>
          <p:cNvPr id="12" name="11 Rectángulo"/>
          <p:cNvSpPr/>
          <p:nvPr/>
        </p:nvSpPr>
        <p:spPr>
          <a:xfrm>
            <a:off x="391888" y="328951"/>
            <a:ext cx="11451770" cy="6247864"/>
          </a:xfrm>
          <a:prstGeom prst="rect">
            <a:avLst/>
          </a:prstGeom>
        </p:spPr>
        <p:txBody>
          <a:bodyPr wrap="square">
            <a:spAutoFit/>
          </a:bodyPr>
          <a:lstStyle/>
          <a:p>
            <a:pPr algn="just"/>
            <a:r>
              <a:rPr lang="es-MX" sz="2000" dirty="0">
                <a:solidFill>
                  <a:schemeClr val="bg1"/>
                </a:solidFill>
              </a:rPr>
              <a:t> </a:t>
            </a:r>
            <a:r>
              <a:rPr lang="es-MX" sz="2000" dirty="0" smtClean="0">
                <a:solidFill>
                  <a:schemeClr val="bg1"/>
                </a:solidFill>
              </a:rPr>
              <a:t>[…] 1</a:t>
            </a:r>
            <a:r>
              <a:rPr lang="es-MX" sz="2000" dirty="0">
                <a:solidFill>
                  <a:schemeClr val="bg1"/>
                </a:solidFill>
              </a:rPr>
              <a:t>) las sanciones administrativas a los reglamentos de policía, del artículo 21 constitucional; 2) las sanciones a que están sujetos los servidores públicos, así como quienes tengan control de recursos públicos, en términos del Título Cuarto de la Constitución Federal; 3) las sanciones administrativas en materia electoral; 4) las sanciones a que están sujetos los agentes económicos y operadores de los mercados regulados en el contexto de la planificación económica y social del Estado; y, 5) una categoría residual, donde se prevén las sanciones a que están sujetos los particulares con motivo de una actividad de interés público regulado administrativamente (aduanero, inmigración, ambiental, entre otros). Este listado no tiene el fin de establecer los únicos ámbitos integrantes del derecho administrativo sancionador, pero sí evidencia los que han sido explorados en la jurisprudencia, en que se han fijado distintos balances de acuerdo a los elementos normativos y jurisprudenciales que definen una naturaleza propia que, por ejemplo, en el caso de las sanciones administrativas establecidas en los reglamentos, ha llevado a concluir que no es aplicable el principio de reserva de ley, pero sí el de tipicidad, a diferencia del ámbito donde el Estado se desempeña como policía, en el que los tres principios exigen una aplicación cercana a la exigida en materia penal. Entre ambos extremos, cabe reconocer ámbitos intermedios, donde el Estado desempeña un papel regulador en el que los tres valores adquieren una modulación menor al último pero mayor al primero, pues se permite la integración de los tipos administrativos con fuentes </a:t>
            </a:r>
            <a:r>
              <a:rPr lang="es-MX" sz="2000" dirty="0" err="1">
                <a:solidFill>
                  <a:schemeClr val="bg1"/>
                </a:solidFill>
              </a:rPr>
              <a:t>infralegales</a:t>
            </a:r>
            <a:r>
              <a:rPr lang="es-MX" sz="2000" dirty="0">
                <a:solidFill>
                  <a:schemeClr val="bg1"/>
                </a:solidFill>
              </a:rPr>
              <a:t>, pero siempre bajo los lineamientos generales establecidos en las leyes. Por tanto, el grado de exigencia del principio constitucional de legalidad exige un ejercicio previo de reconocimiento del ámbito donde se ubica la materia de estudio.</a:t>
            </a:r>
            <a:endParaRPr lang="es-MX" dirty="0">
              <a:solidFill>
                <a:schemeClr val="bg1"/>
              </a:solidFill>
            </a:endParaRPr>
          </a:p>
        </p:txBody>
      </p:sp>
    </p:spTree>
    <p:extLst>
      <p:ext uri="{BB962C8B-B14F-4D97-AF65-F5344CB8AC3E}">
        <p14:creationId xmlns:p14="http://schemas.microsoft.com/office/powerpoint/2010/main" val="9955942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39</a:t>
            </a:fld>
            <a:endParaRPr lang="es-E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9835" y="254647"/>
            <a:ext cx="4226859" cy="62806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Marcador de texto 2">
            <a:extLst>
              <a:ext uri="{FF2B5EF4-FFF2-40B4-BE49-F238E27FC236}">
                <a16:creationId xmlns:a16="http://schemas.microsoft.com/office/drawing/2014/main" id="{FACB5A03-99D2-C953-F227-3E1620258992}"/>
              </a:ext>
            </a:extLst>
          </p:cNvPr>
          <p:cNvSpPr txBox="1">
            <a:spLocks/>
          </p:cNvSpPr>
          <p:nvPr/>
        </p:nvSpPr>
        <p:spPr>
          <a:xfrm>
            <a:off x="1266681" y="1608389"/>
            <a:ext cx="3439790" cy="490538"/>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150000"/>
              </a:lnSpc>
              <a:spcBef>
                <a:spcPts val="0"/>
              </a:spcBef>
              <a:buFont typeface="Arial" panose="020B0604020202020204" pitchFamily="34" charset="0"/>
              <a:buNone/>
              <a:defRPr lang="es-ES" sz="2200" b="1"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s-ES"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s-ES"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9pPr>
          </a:lstStyle>
          <a:p>
            <a:pPr>
              <a:lnSpc>
                <a:spcPct val="100000"/>
              </a:lnSpc>
            </a:pPr>
            <a:r>
              <a:rPr lang="es-MX" sz="2800" dirty="0" smtClean="0"/>
              <a:t>Tesis</a:t>
            </a:r>
            <a:r>
              <a:rPr lang="es-MX" sz="2800" dirty="0"/>
              <a:t>: </a:t>
            </a:r>
            <a:endParaRPr lang="es-MX" sz="2800" dirty="0" smtClean="0"/>
          </a:p>
          <a:p>
            <a:pPr>
              <a:lnSpc>
                <a:spcPct val="100000"/>
              </a:lnSpc>
            </a:pPr>
            <a:r>
              <a:rPr lang="es-MX" sz="2800" dirty="0" smtClean="0"/>
              <a:t>1a</a:t>
            </a:r>
            <a:r>
              <a:rPr lang="es-MX" sz="2800" dirty="0"/>
              <a:t>. </a:t>
            </a:r>
            <a:r>
              <a:rPr lang="es-MX" sz="2800" dirty="0" smtClean="0"/>
              <a:t>CCCXVI/2014</a:t>
            </a:r>
            <a:endParaRPr lang="es-MX" dirty="0"/>
          </a:p>
        </p:txBody>
      </p:sp>
    </p:spTree>
    <p:extLst>
      <p:ext uri="{BB962C8B-B14F-4D97-AF65-F5344CB8AC3E}">
        <p14:creationId xmlns:p14="http://schemas.microsoft.com/office/powerpoint/2010/main" val="14758288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Distinción terminológica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36617" y="2722345"/>
            <a:ext cx="8853055" cy="3215364"/>
          </a:xfrm>
        </p:spPr>
        <p:txBody>
          <a:bodyPr rtlCol="0"/>
          <a:lstStyle>
            <a:defPPr>
              <a:defRPr lang="es-ES"/>
            </a:defPPr>
          </a:lstStyle>
          <a:p>
            <a:pPr>
              <a:lnSpc>
                <a:spcPct val="100000"/>
              </a:lnSpc>
              <a:spcAft>
                <a:spcPts val="1200"/>
              </a:spcAft>
            </a:pPr>
            <a:r>
              <a:rPr lang="es-MX" sz="2800" dirty="0"/>
              <a:t>La </a:t>
            </a:r>
            <a:r>
              <a:rPr lang="es-MX" sz="2800" dirty="0" smtClean="0"/>
              <a:t>Primera </a:t>
            </a:r>
            <a:r>
              <a:rPr lang="es-MX" sz="2800" dirty="0"/>
              <a:t>Sala de la </a:t>
            </a:r>
            <a:r>
              <a:rPr lang="es-MX" sz="2800" dirty="0" smtClean="0"/>
              <a:t>Suprema </a:t>
            </a:r>
            <a:r>
              <a:rPr lang="es-MX" sz="2800" dirty="0"/>
              <a:t>Corte de Justicia de la Nación, en la </a:t>
            </a:r>
            <a:r>
              <a:rPr lang="es-MX" sz="2800" dirty="0" smtClean="0"/>
              <a:t>tesis: </a:t>
            </a:r>
            <a:r>
              <a:rPr lang="es-MX" sz="2800" b="1" i="1" dirty="0" smtClean="0"/>
              <a:t>“DELITO, ACCIONES PENALES Y CIVILES, NACIDAS DEL”</a:t>
            </a:r>
            <a:r>
              <a:rPr lang="es-MX" sz="2800" dirty="0"/>
              <a:t>, destacó, que </a:t>
            </a:r>
            <a:r>
              <a:rPr lang="es-MX" sz="2800" i="1" dirty="0"/>
              <a:t>“El daño social proveniente del acto ilícito penal, </a:t>
            </a:r>
            <a:r>
              <a:rPr lang="es-MX" sz="2800" i="1" dirty="0" smtClean="0"/>
              <a:t>hace </a:t>
            </a:r>
            <a:r>
              <a:rPr lang="es-MX" sz="2800" i="1" dirty="0"/>
              <a:t>surgir el derecho subjetivo de castigar, que originariamente </a:t>
            </a:r>
            <a:r>
              <a:rPr lang="es-MX" sz="2800" i="1" dirty="0" smtClean="0"/>
              <a:t>algunos </a:t>
            </a:r>
            <a:r>
              <a:rPr lang="es-MX" sz="2800" i="1" dirty="0"/>
              <a:t>autores denominan </a:t>
            </a:r>
            <a:r>
              <a:rPr lang="es-MX" sz="2800" i="1" dirty="0" smtClean="0"/>
              <a:t>pretensión </a:t>
            </a:r>
            <a:r>
              <a:rPr lang="es-MX" sz="2800" i="1" dirty="0"/>
              <a:t>punitiva del </a:t>
            </a:r>
            <a:r>
              <a:rPr lang="es-MX" sz="2800" i="1" dirty="0" smtClean="0"/>
              <a:t>Estado”</a:t>
            </a:r>
            <a:r>
              <a:rPr lang="es-MX" sz="2800" dirty="0" smtClean="0"/>
              <a:t>.</a:t>
            </a:r>
            <a:endParaRPr lang="es-MX" sz="26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4</a:t>
            </a:fld>
            <a:endParaRPr lang="es-ES" dirty="0"/>
          </a:p>
        </p:txBody>
      </p:sp>
    </p:spTree>
    <p:extLst>
      <p:ext uri="{BB962C8B-B14F-4D97-AF65-F5344CB8AC3E}">
        <p14:creationId xmlns:p14="http://schemas.microsoft.com/office/powerpoint/2010/main" val="131035890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40</a:t>
            </a:fld>
            <a:endParaRPr lang="es-ES"/>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00803" y="80685"/>
            <a:ext cx="3949410" cy="6571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Marcador de texto 2">
            <a:extLst>
              <a:ext uri="{FF2B5EF4-FFF2-40B4-BE49-F238E27FC236}">
                <a16:creationId xmlns:a16="http://schemas.microsoft.com/office/drawing/2014/main" id="{FACB5A03-99D2-C953-F227-3E1620258992}"/>
              </a:ext>
            </a:extLst>
          </p:cNvPr>
          <p:cNvSpPr txBox="1">
            <a:spLocks/>
          </p:cNvSpPr>
          <p:nvPr/>
        </p:nvSpPr>
        <p:spPr>
          <a:xfrm>
            <a:off x="1266681" y="1630686"/>
            <a:ext cx="3439790" cy="445944"/>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150000"/>
              </a:lnSpc>
              <a:spcBef>
                <a:spcPts val="0"/>
              </a:spcBef>
              <a:buFont typeface="Arial" panose="020B0604020202020204" pitchFamily="34" charset="0"/>
              <a:buNone/>
              <a:defRPr lang="es-ES" sz="2200" b="1"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s-ES"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s-ES"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9pPr>
          </a:lstStyle>
          <a:p>
            <a:pPr>
              <a:lnSpc>
                <a:spcPct val="100000"/>
              </a:lnSpc>
            </a:pPr>
            <a:r>
              <a:rPr lang="es-MX" sz="2800" dirty="0" smtClean="0"/>
              <a:t>Pasa por alto la regulación constitucional</a:t>
            </a:r>
            <a:endParaRPr lang="es-MX" dirty="0"/>
          </a:p>
        </p:txBody>
      </p:sp>
    </p:spTree>
    <p:extLst>
      <p:ext uri="{BB962C8B-B14F-4D97-AF65-F5344CB8AC3E}">
        <p14:creationId xmlns:p14="http://schemas.microsoft.com/office/powerpoint/2010/main" val="301854723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41</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481853" y="2308613"/>
            <a:ext cx="10848975" cy="3296563"/>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6000" b="1" dirty="0" smtClean="0"/>
              <a:t>Repercusiones</a:t>
            </a:r>
            <a:endParaRPr lang="es-MX" dirty="0"/>
          </a:p>
        </p:txBody>
      </p:sp>
    </p:spTree>
    <p:extLst>
      <p:ext uri="{BB962C8B-B14F-4D97-AF65-F5344CB8AC3E}">
        <p14:creationId xmlns:p14="http://schemas.microsoft.com/office/powerpoint/2010/main" val="36116384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a:t>TESIS 1a./J. 38/2019</a:t>
            </a:r>
            <a:endParaRPr lang="es-ES" sz="24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42</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194559" y="2910177"/>
            <a:ext cx="9083041" cy="3218308"/>
          </a:xfrm>
        </p:spPr>
        <p:txBody>
          <a:bodyPr rtlCol="0"/>
          <a:lstStyle>
            <a:defPPr>
              <a:defRPr lang="es-ES"/>
            </a:defPPr>
          </a:lstStyle>
          <a:p>
            <a:pPr>
              <a:lnSpc>
                <a:spcPct val="100000"/>
              </a:lnSpc>
              <a:spcAft>
                <a:spcPts val="1200"/>
              </a:spcAft>
            </a:pPr>
            <a:r>
              <a:rPr lang="es-MX" sz="2800" dirty="0" smtClean="0"/>
              <a:t>La </a:t>
            </a:r>
            <a:r>
              <a:rPr lang="es-MX" sz="2800" dirty="0"/>
              <a:t>Primera Sala abordó un caso </a:t>
            </a:r>
            <a:r>
              <a:rPr lang="es-MX" sz="2800" dirty="0" smtClean="0"/>
              <a:t>relacionado </a:t>
            </a:r>
            <a:r>
              <a:rPr lang="es-MX" sz="2800" dirty="0"/>
              <a:t>con infracciones a un Reglamento cometidas por personas </a:t>
            </a:r>
            <a:r>
              <a:rPr lang="es-MX" sz="2800" dirty="0" smtClean="0"/>
              <a:t>internadas </a:t>
            </a:r>
            <a:r>
              <a:rPr lang="es-MX" sz="2800" dirty="0"/>
              <a:t>en un Centro Federal de Reinserción Social, y a este </a:t>
            </a:r>
            <a:r>
              <a:rPr lang="es-MX" sz="2800" dirty="0" smtClean="0"/>
              <a:t>asunto </a:t>
            </a:r>
            <a:r>
              <a:rPr lang="es-MX" sz="2800" dirty="0"/>
              <a:t>lo incorporó a la </a:t>
            </a:r>
            <a:r>
              <a:rPr lang="es-MX" sz="2800" dirty="0" err="1"/>
              <a:t>macrocategoría</a:t>
            </a:r>
            <a:r>
              <a:rPr lang="es-MX" sz="2800" dirty="0"/>
              <a:t> del </a:t>
            </a:r>
            <a:r>
              <a:rPr lang="es-MX" sz="2800" b="1" i="1" dirty="0"/>
              <a:t>“procedimiento </a:t>
            </a:r>
            <a:r>
              <a:rPr lang="es-MX" sz="2800" b="1" i="1" dirty="0" smtClean="0"/>
              <a:t>administrativo </a:t>
            </a:r>
            <a:r>
              <a:rPr lang="es-MX" sz="2800" b="1" i="1" dirty="0"/>
              <a:t>sancionador”</a:t>
            </a:r>
            <a:endParaRPr lang="es-ES" sz="2400" b="1" i="1" dirty="0"/>
          </a:p>
        </p:txBody>
      </p:sp>
    </p:spTree>
    <p:extLst>
      <p:ext uri="{BB962C8B-B14F-4D97-AF65-F5344CB8AC3E}">
        <p14:creationId xmlns:p14="http://schemas.microsoft.com/office/powerpoint/2010/main" val="119400992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a:t>TESIS </a:t>
            </a:r>
            <a:r>
              <a:rPr lang="es-MX" sz="3600" b="1" dirty="0" smtClean="0"/>
              <a:t>II.3</a:t>
            </a:r>
            <a:r>
              <a:rPr lang="es-MX" sz="2400" b="1" dirty="0" smtClean="0"/>
              <a:t>O</a:t>
            </a:r>
            <a:r>
              <a:rPr lang="es-MX" sz="3600" b="1" dirty="0" smtClean="0"/>
              <a:t>.A.209 A</a:t>
            </a:r>
            <a:endParaRPr lang="es-ES" sz="24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43</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1748117" y="2739842"/>
            <a:ext cx="10094259" cy="3218308"/>
          </a:xfrm>
        </p:spPr>
        <p:txBody>
          <a:bodyPr rtlCol="0"/>
          <a:lstStyle>
            <a:defPPr>
              <a:defRPr lang="es-ES"/>
            </a:defPPr>
          </a:lstStyle>
          <a:p>
            <a:pPr>
              <a:lnSpc>
                <a:spcPct val="100000"/>
              </a:lnSpc>
              <a:spcAft>
                <a:spcPts val="1200"/>
              </a:spcAft>
            </a:pPr>
            <a:r>
              <a:rPr lang="es-MX" sz="2400" dirty="0" smtClean="0"/>
              <a:t>Un </a:t>
            </a:r>
            <a:r>
              <a:rPr lang="es-MX" sz="2400" dirty="0"/>
              <a:t>Tribunal Colegiado de </a:t>
            </a:r>
            <a:r>
              <a:rPr lang="es-MX" sz="2400" dirty="0" smtClean="0"/>
              <a:t>Circuito clasificó en el rubro </a:t>
            </a:r>
            <a:r>
              <a:rPr lang="es-MX" sz="2400" b="1" i="1" dirty="0" smtClean="0"/>
              <a:t>“procedimiento </a:t>
            </a:r>
            <a:r>
              <a:rPr lang="es-MX" sz="2400" b="1" i="1" dirty="0"/>
              <a:t>administrativo sancionador”</a:t>
            </a:r>
            <a:r>
              <a:rPr lang="es-MX" sz="2400" dirty="0"/>
              <a:t> a </a:t>
            </a:r>
            <a:r>
              <a:rPr lang="es-MX" sz="2400" dirty="0" smtClean="0"/>
              <a:t>un caso instruido en </a:t>
            </a:r>
            <a:r>
              <a:rPr lang="es-MX" sz="2400" dirty="0"/>
              <a:t>términos de la Ley Federal Anticorrupción en </a:t>
            </a:r>
            <a:r>
              <a:rPr lang="es-MX" sz="2400" dirty="0" smtClean="0"/>
              <a:t>Contrataciones Públicas, </a:t>
            </a:r>
            <a:r>
              <a:rPr lang="es-MX" sz="2400" dirty="0"/>
              <a:t>en contra de una persona participante </a:t>
            </a:r>
            <a:r>
              <a:rPr lang="es-MX" sz="2400" dirty="0" smtClean="0"/>
              <a:t>dentro </a:t>
            </a:r>
            <a:r>
              <a:rPr lang="es-MX" sz="2400" dirty="0"/>
              <a:t>de un proceso de licitación. </a:t>
            </a:r>
            <a:endParaRPr lang="es-MX" sz="2400" dirty="0" smtClean="0"/>
          </a:p>
          <a:p>
            <a:pPr>
              <a:lnSpc>
                <a:spcPct val="100000"/>
              </a:lnSpc>
              <a:spcAft>
                <a:spcPts val="1200"/>
              </a:spcAft>
            </a:pPr>
            <a:r>
              <a:rPr lang="es-MX" sz="2400" dirty="0" smtClean="0"/>
              <a:t>Bajo </a:t>
            </a:r>
            <a:r>
              <a:rPr lang="es-MX" sz="2400" dirty="0"/>
              <a:t>esta categoría </a:t>
            </a:r>
            <a:r>
              <a:rPr lang="es-MX" sz="2400" dirty="0" smtClean="0"/>
              <a:t>aplicó por </a:t>
            </a:r>
            <a:r>
              <a:rPr lang="es-MX" sz="2400" dirty="0"/>
              <a:t>analogía un criterio (2a./J. </a:t>
            </a:r>
            <a:r>
              <a:rPr lang="es-MX" sz="2400" dirty="0" smtClean="0"/>
              <a:t>41/2019) </a:t>
            </a:r>
            <a:r>
              <a:rPr lang="es-MX" sz="2400" dirty="0"/>
              <a:t>que negaba al denunciante de una queja </a:t>
            </a:r>
            <a:r>
              <a:rPr lang="es-MX" sz="2400" dirty="0" smtClean="0"/>
              <a:t>administrativa </a:t>
            </a:r>
            <a:r>
              <a:rPr lang="es-MX" sz="2400" dirty="0"/>
              <a:t>el interés legitimo en amparo, </a:t>
            </a:r>
            <a:r>
              <a:rPr lang="es-MX" sz="2400" b="1" dirty="0"/>
              <a:t>siendo que este </a:t>
            </a:r>
            <a:r>
              <a:rPr lang="es-MX" sz="2400" b="1" dirty="0" smtClean="0"/>
              <a:t>criterio </a:t>
            </a:r>
            <a:r>
              <a:rPr lang="es-MX" sz="2400" b="1" dirty="0"/>
              <a:t>nació </a:t>
            </a:r>
            <a:r>
              <a:rPr lang="es-MX" sz="2400" b="1" dirty="0" smtClean="0"/>
              <a:t>en el contexto del </a:t>
            </a:r>
            <a:r>
              <a:rPr lang="es-MX" sz="2400" b="1" dirty="0"/>
              <a:t>derecho </a:t>
            </a:r>
            <a:r>
              <a:rPr lang="es-MX" sz="2400" b="1" dirty="0" smtClean="0"/>
              <a:t>disciplinario</a:t>
            </a:r>
            <a:r>
              <a:rPr lang="es-MX" sz="2400" dirty="0" smtClean="0"/>
              <a:t>.</a:t>
            </a:r>
            <a:endParaRPr lang="es-ES" sz="2800" b="1" i="1" dirty="0"/>
          </a:p>
        </p:txBody>
      </p:sp>
    </p:spTree>
    <p:extLst>
      <p:ext uri="{BB962C8B-B14F-4D97-AF65-F5344CB8AC3E}">
        <p14:creationId xmlns:p14="http://schemas.microsoft.com/office/powerpoint/2010/main" val="35777390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44</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419100" y="1286637"/>
            <a:ext cx="10848975" cy="3296563"/>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4400" b="1" dirty="0" smtClean="0"/>
              <a:t>Esa doctrina jurisprudencial debe </a:t>
            </a:r>
            <a:r>
              <a:rPr lang="es-MX" sz="4400" b="1" dirty="0"/>
              <a:t>ser precisada </a:t>
            </a:r>
            <a:r>
              <a:rPr lang="es-MX" sz="4400" b="1" dirty="0" smtClean="0"/>
              <a:t>pues se está frente a </a:t>
            </a:r>
            <a:r>
              <a:rPr lang="es-MX" sz="4400" b="1" dirty="0"/>
              <a:t>dos disciplinas que tienen finalidades, leyes, procedimientos, etapas, autoridades, </a:t>
            </a:r>
            <a:r>
              <a:rPr lang="es-MX" sz="4400" b="1" dirty="0" smtClean="0"/>
              <a:t>plazos</a:t>
            </a:r>
            <a:r>
              <a:rPr lang="es-MX" sz="4400" b="1" dirty="0"/>
              <a:t>, medios de impugnación </a:t>
            </a:r>
            <a:r>
              <a:rPr lang="es-MX" sz="4400" b="1" dirty="0" smtClean="0"/>
              <a:t>propios</a:t>
            </a:r>
            <a:endParaRPr lang="es-MX" sz="6600" b="1" dirty="0" smtClean="0"/>
          </a:p>
          <a:p>
            <a:endParaRPr lang="es-MX" dirty="0"/>
          </a:p>
        </p:txBody>
      </p:sp>
    </p:spTree>
    <p:extLst>
      <p:ext uri="{BB962C8B-B14F-4D97-AF65-F5344CB8AC3E}">
        <p14:creationId xmlns:p14="http://schemas.microsoft.com/office/powerpoint/2010/main" val="49620362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45</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598400" y="1358357"/>
            <a:ext cx="10848975" cy="3296563"/>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4400" b="1" dirty="0" smtClean="0"/>
              <a:t>Si bien existen principios y </a:t>
            </a:r>
            <a:r>
              <a:rPr lang="es-MX" sz="4400" b="1" dirty="0"/>
              <a:t>derechos que pueden </a:t>
            </a:r>
            <a:r>
              <a:rPr lang="es-MX" sz="4400" b="1" dirty="0" smtClean="0"/>
              <a:t>ser aplicados </a:t>
            </a:r>
            <a:r>
              <a:rPr lang="es-MX" sz="4400" b="1" dirty="0"/>
              <a:t>en ambas materias, </a:t>
            </a:r>
            <a:r>
              <a:rPr lang="es-MX" sz="4400" b="1" u="sng" dirty="0" smtClean="0"/>
              <a:t>cada una</a:t>
            </a:r>
            <a:r>
              <a:rPr lang="es-MX" sz="4400" b="1" dirty="0" smtClean="0"/>
              <a:t> </a:t>
            </a:r>
            <a:r>
              <a:rPr lang="es-MX" sz="4400" b="1" dirty="0"/>
              <a:t>tiene sus propias </a:t>
            </a:r>
            <a:r>
              <a:rPr lang="es-MX" sz="4400" b="1" dirty="0" smtClean="0"/>
              <a:t>finalidades y, por ende,  </a:t>
            </a:r>
            <a:r>
              <a:rPr lang="es-MX" sz="4400" b="1" dirty="0"/>
              <a:t>debe darse contenido de acuerdo </a:t>
            </a:r>
            <a:r>
              <a:rPr lang="es-MX" sz="4400" b="1" dirty="0" smtClean="0"/>
              <a:t>con </a:t>
            </a:r>
            <a:r>
              <a:rPr lang="es-MX" sz="4400" b="1" dirty="0"/>
              <a:t>la naturaleza de cada </a:t>
            </a:r>
            <a:r>
              <a:rPr lang="es-MX" sz="4400" b="1" dirty="0" smtClean="0"/>
              <a:t>rama</a:t>
            </a:r>
            <a:endParaRPr lang="es-MX" sz="6600" b="1" dirty="0" smtClean="0"/>
          </a:p>
          <a:p>
            <a:endParaRPr lang="es-MX" dirty="0"/>
          </a:p>
        </p:txBody>
      </p:sp>
    </p:spTree>
    <p:extLst>
      <p:ext uri="{BB962C8B-B14F-4D97-AF65-F5344CB8AC3E}">
        <p14:creationId xmlns:p14="http://schemas.microsoft.com/office/powerpoint/2010/main" val="383832293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46</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598400" y="1358357"/>
            <a:ext cx="10848975" cy="3296563"/>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4200" b="1" dirty="0" smtClean="0"/>
              <a:t>El Ministro en retiro Góngora </a:t>
            </a:r>
            <a:r>
              <a:rPr lang="es-MX" sz="4200" b="1" dirty="0"/>
              <a:t>Pimentel al referirse al derecho administrativo </a:t>
            </a:r>
            <a:r>
              <a:rPr lang="es-MX" sz="4200" b="1" dirty="0" smtClean="0"/>
              <a:t>sancionador, señalaba </a:t>
            </a:r>
            <a:r>
              <a:rPr lang="es-MX" sz="4200" b="1" dirty="0"/>
              <a:t>ya que su ubicación e identificación no ha sido </a:t>
            </a:r>
            <a:r>
              <a:rPr lang="es-MX" sz="4200" b="1" dirty="0" smtClean="0"/>
              <a:t>sencilla </a:t>
            </a:r>
            <a:r>
              <a:rPr lang="es-MX" sz="4200" b="1" dirty="0"/>
              <a:t>y que se </a:t>
            </a:r>
            <a:r>
              <a:rPr lang="es-MX" sz="4200" b="1" i="1" dirty="0"/>
              <a:t>“trata de una rama del derecho en </a:t>
            </a:r>
            <a:r>
              <a:rPr lang="es-MX" sz="4200" b="1" i="1" dirty="0" smtClean="0"/>
              <a:t>construcción”</a:t>
            </a:r>
          </a:p>
          <a:p>
            <a:endParaRPr lang="es-MX" dirty="0"/>
          </a:p>
        </p:txBody>
      </p:sp>
    </p:spTree>
    <p:extLst>
      <p:ext uri="{BB962C8B-B14F-4D97-AF65-F5344CB8AC3E}">
        <p14:creationId xmlns:p14="http://schemas.microsoft.com/office/powerpoint/2010/main" val="233407759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47</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598400" y="1268707"/>
            <a:ext cx="10848975" cy="4119078"/>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4200" b="1" dirty="0" smtClean="0"/>
              <a:t>Hay diversos criterios de TCC de la octava época</a:t>
            </a:r>
            <a:r>
              <a:rPr lang="es-MX" sz="4200" b="1" dirty="0"/>
              <a:t>, </a:t>
            </a:r>
            <a:r>
              <a:rPr lang="es-MX" sz="4200" b="1" dirty="0" smtClean="0"/>
              <a:t>en los que se alude a un </a:t>
            </a:r>
            <a:r>
              <a:rPr lang="es-MX" sz="4200" b="1" i="1" dirty="0"/>
              <a:t>“procedimiento administrativo </a:t>
            </a:r>
            <a:r>
              <a:rPr lang="es-MX" sz="4200" b="1" i="1" dirty="0" smtClean="0"/>
              <a:t>discipli</a:t>
            </a:r>
            <a:r>
              <a:rPr lang="es-MX" sz="4200" b="1" i="1" dirty="0"/>
              <a:t>n</a:t>
            </a:r>
            <a:r>
              <a:rPr lang="es-MX" sz="4200" b="1" i="1" dirty="0" smtClean="0"/>
              <a:t>ario” </a:t>
            </a:r>
            <a:r>
              <a:rPr lang="es-MX" sz="4200" b="1" dirty="0" smtClean="0"/>
              <a:t>para </a:t>
            </a:r>
            <a:r>
              <a:rPr lang="es-MX" sz="4200" b="1" dirty="0"/>
              <a:t>estudiar casos relacionados con la Ley Federal de </a:t>
            </a:r>
            <a:r>
              <a:rPr lang="es-MX" sz="4200" b="1" dirty="0" smtClean="0"/>
              <a:t>Responsabilidades </a:t>
            </a:r>
            <a:r>
              <a:rPr lang="es-MX" sz="4200" b="1" dirty="0"/>
              <a:t>de Servidores </a:t>
            </a:r>
            <a:r>
              <a:rPr lang="es-MX" sz="4200" b="1" dirty="0" smtClean="0"/>
              <a:t>Públicos</a:t>
            </a:r>
            <a:endParaRPr lang="es-MX" sz="4200" b="1" i="1" dirty="0" smtClean="0"/>
          </a:p>
          <a:p>
            <a:endParaRPr lang="es-MX" dirty="0"/>
          </a:p>
        </p:txBody>
      </p:sp>
    </p:spTree>
    <p:extLst>
      <p:ext uri="{BB962C8B-B14F-4D97-AF65-F5344CB8AC3E}">
        <p14:creationId xmlns:p14="http://schemas.microsoft.com/office/powerpoint/2010/main" val="141958173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3F16C050-0EBC-234C-AB93-E7868D85A2B0}"/>
              </a:ext>
            </a:extLst>
          </p:cNvPr>
          <p:cNvSpPr>
            <a:spLocks noGrp="1"/>
          </p:cNvSpPr>
          <p:nvPr>
            <p:ph type="body" sz="quarter" idx="15"/>
          </p:nvPr>
        </p:nvSpPr>
        <p:spPr>
          <a:xfrm>
            <a:off x="5091953" y="717177"/>
            <a:ext cx="6230469" cy="5611910"/>
          </a:xfrm>
        </p:spPr>
        <p:txBody>
          <a:bodyPr rtlCol="0"/>
          <a:lstStyle>
            <a:defPPr>
              <a:defRPr lang="es-ES"/>
            </a:defPPr>
          </a:lstStyle>
          <a:p>
            <a:pPr marL="0" indent="0">
              <a:lnSpc>
                <a:spcPct val="100000"/>
              </a:lnSpc>
              <a:spcAft>
                <a:spcPts val="1200"/>
              </a:spcAft>
              <a:buNone/>
            </a:pPr>
            <a:r>
              <a:rPr lang="es-MX" sz="2800" dirty="0" smtClean="0"/>
              <a:t>Ese TCC sostuvo que el </a:t>
            </a:r>
            <a:r>
              <a:rPr lang="es-MX" sz="2800" b="1" i="1" dirty="0" err="1"/>
              <a:t>ius</a:t>
            </a:r>
            <a:r>
              <a:rPr lang="es-MX" sz="2800" b="1" i="1" dirty="0"/>
              <a:t> </a:t>
            </a:r>
            <a:r>
              <a:rPr lang="es-MX" sz="2800" b="1" i="1" dirty="0" err="1"/>
              <a:t>puniendi</a:t>
            </a:r>
            <a:r>
              <a:rPr lang="es-MX" sz="2800" dirty="0"/>
              <a:t> </a:t>
            </a:r>
            <a:r>
              <a:rPr lang="es-MX" sz="2800" dirty="0" smtClean="0"/>
              <a:t>se </a:t>
            </a:r>
            <a:r>
              <a:rPr lang="es-MX" sz="2800" dirty="0"/>
              <a:t>presenta en </a:t>
            </a:r>
            <a:r>
              <a:rPr lang="es-MX" sz="2800" b="1" i="1" dirty="0"/>
              <a:t>“modalidades”</a:t>
            </a:r>
            <a:r>
              <a:rPr lang="es-MX" sz="2800" dirty="0"/>
              <a:t> </a:t>
            </a:r>
            <a:r>
              <a:rPr lang="es-MX" sz="2800" dirty="0" smtClean="0"/>
              <a:t>o </a:t>
            </a:r>
            <a:r>
              <a:rPr lang="es-MX" sz="2800" b="1" i="1" dirty="0" smtClean="0"/>
              <a:t>“</a:t>
            </a:r>
            <a:r>
              <a:rPr lang="es-MX" sz="2800" b="1" i="1" dirty="0"/>
              <a:t>manifestaciones”</a:t>
            </a:r>
            <a:r>
              <a:rPr lang="es-MX" sz="2800" dirty="0"/>
              <a:t>, siendo una de ellas el </a:t>
            </a:r>
            <a:r>
              <a:rPr lang="es-MX" sz="2800" b="1" dirty="0"/>
              <a:t>derecho penal</a:t>
            </a:r>
            <a:r>
              <a:rPr lang="es-MX" sz="2800" dirty="0"/>
              <a:t>, otra lo es el </a:t>
            </a:r>
            <a:r>
              <a:rPr lang="es-MX" sz="2800" b="1" dirty="0" smtClean="0"/>
              <a:t>derecho disciplinario</a:t>
            </a:r>
            <a:r>
              <a:rPr lang="es-MX" sz="2800" dirty="0" smtClean="0"/>
              <a:t> </a:t>
            </a:r>
            <a:r>
              <a:rPr lang="es-MX" sz="2800" dirty="0"/>
              <a:t>y separadamente mencionó al </a:t>
            </a:r>
            <a:r>
              <a:rPr lang="es-MX" sz="2800" b="1" i="1" dirty="0"/>
              <a:t>derecho </a:t>
            </a:r>
            <a:r>
              <a:rPr lang="es-MX" sz="2800" b="1" i="1" dirty="0" smtClean="0"/>
              <a:t>administrativo </a:t>
            </a:r>
            <a:r>
              <a:rPr lang="es-MX" sz="2800" b="1" i="1" dirty="0"/>
              <a:t>sancionador</a:t>
            </a:r>
            <a:r>
              <a:rPr lang="es-MX" sz="2800" dirty="0"/>
              <a:t>, </a:t>
            </a:r>
            <a:r>
              <a:rPr lang="es-MX" sz="2800" dirty="0" smtClean="0"/>
              <a:t>al ambiental</a:t>
            </a:r>
            <a:r>
              <a:rPr lang="es-MX" sz="2800" dirty="0"/>
              <a:t>, </a:t>
            </a:r>
            <a:r>
              <a:rPr lang="es-MX" sz="2800" dirty="0" smtClean="0"/>
              <a:t>al fiscal </a:t>
            </a:r>
            <a:r>
              <a:rPr lang="es-MX" sz="2800" dirty="0"/>
              <a:t>y </a:t>
            </a:r>
            <a:r>
              <a:rPr lang="es-MX" sz="2800" dirty="0" smtClean="0"/>
              <a:t>a otros.</a:t>
            </a:r>
          </a:p>
          <a:p>
            <a:pPr marL="0" indent="0">
              <a:lnSpc>
                <a:spcPct val="100000"/>
              </a:lnSpc>
              <a:spcAft>
                <a:spcPts val="600"/>
              </a:spcAft>
              <a:buNone/>
            </a:pPr>
            <a:r>
              <a:rPr lang="es-MX" sz="2800" dirty="0" smtClean="0"/>
              <a:t>Indicó que a </a:t>
            </a:r>
            <a:r>
              <a:rPr lang="es-MX" sz="2800" dirty="0"/>
              <a:t>todos ellos es </a:t>
            </a:r>
            <a:r>
              <a:rPr lang="es-MX" sz="2800" dirty="0" smtClean="0"/>
              <a:t>posible </a:t>
            </a:r>
            <a:r>
              <a:rPr lang="es-MX" sz="2800" dirty="0"/>
              <a:t>aplicarles </a:t>
            </a:r>
            <a:r>
              <a:rPr lang="es-MX" sz="2800" b="1" i="1" dirty="0"/>
              <a:t>“mutatis </a:t>
            </a:r>
            <a:r>
              <a:rPr lang="es-MX" sz="2800" b="1" i="1" dirty="0" err="1"/>
              <a:t>mutandi</a:t>
            </a:r>
            <a:r>
              <a:rPr lang="es-MX" sz="2800" b="1" i="1" dirty="0"/>
              <a:t>, los </a:t>
            </a:r>
            <a:r>
              <a:rPr lang="es-MX" sz="2800" b="1" i="1" dirty="0" smtClean="0"/>
              <a:t>principios del derecho penal”</a:t>
            </a:r>
            <a:r>
              <a:rPr lang="es-MX" sz="2800" dirty="0" smtClean="0"/>
              <a:t>.</a:t>
            </a:r>
            <a:endParaRPr lang="es-ES" sz="2800" b="1"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48</a:t>
            </a:fld>
            <a:endParaRPr lang="es-ES"/>
          </a:p>
        </p:txBody>
      </p:sp>
      <p:sp>
        <p:nvSpPr>
          <p:cNvPr id="9" name="Marcador de texto 2">
            <a:extLst>
              <a:ext uri="{FF2B5EF4-FFF2-40B4-BE49-F238E27FC236}">
                <a16:creationId xmlns:a16="http://schemas.microsoft.com/office/drawing/2014/main" id="{FACB5A03-99D2-C953-F227-3E1620258992}"/>
              </a:ext>
            </a:extLst>
          </p:cNvPr>
          <p:cNvSpPr txBox="1">
            <a:spLocks/>
          </p:cNvSpPr>
          <p:nvPr/>
        </p:nvSpPr>
        <p:spPr>
          <a:xfrm>
            <a:off x="522610" y="1584124"/>
            <a:ext cx="3439790" cy="490538"/>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150000"/>
              </a:lnSpc>
              <a:spcBef>
                <a:spcPts val="0"/>
              </a:spcBef>
              <a:buFont typeface="Arial" panose="020B0604020202020204" pitchFamily="34" charset="0"/>
              <a:buNone/>
              <a:defRPr lang="es-ES" sz="2200" b="1"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s-ES"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s-ES"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9pPr>
          </a:lstStyle>
          <a:p>
            <a:pPr>
              <a:lnSpc>
                <a:spcPct val="100000"/>
              </a:lnSpc>
            </a:pPr>
            <a:r>
              <a:rPr lang="es-MX" sz="2800" dirty="0" smtClean="0"/>
              <a:t>Tesis</a:t>
            </a:r>
            <a:r>
              <a:rPr lang="es-MX" sz="2800" dirty="0"/>
              <a:t>: </a:t>
            </a:r>
            <a:endParaRPr lang="es-MX" sz="2800" dirty="0" smtClean="0"/>
          </a:p>
          <a:p>
            <a:pPr>
              <a:lnSpc>
                <a:spcPct val="100000"/>
              </a:lnSpc>
            </a:pPr>
            <a:r>
              <a:rPr lang="es-MX" sz="2800" dirty="0"/>
              <a:t> I.4o.A.115 A (10a.)</a:t>
            </a:r>
            <a:endParaRPr lang="es-MX" dirty="0"/>
          </a:p>
        </p:txBody>
      </p:sp>
    </p:spTree>
    <p:extLst>
      <p:ext uri="{BB962C8B-B14F-4D97-AF65-F5344CB8AC3E}">
        <p14:creationId xmlns:p14="http://schemas.microsoft.com/office/powerpoint/2010/main" val="17321489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49</a:t>
            </a:fld>
            <a:endParaRPr lang="es-ES" noProof="0"/>
          </a:p>
        </p:txBody>
      </p:sp>
      <p:sp>
        <p:nvSpPr>
          <p:cNvPr id="12" name="11 Rectángulo"/>
          <p:cNvSpPr/>
          <p:nvPr/>
        </p:nvSpPr>
        <p:spPr>
          <a:xfrm>
            <a:off x="391888" y="185511"/>
            <a:ext cx="11451770" cy="6555641"/>
          </a:xfrm>
          <a:prstGeom prst="rect">
            <a:avLst/>
          </a:prstGeom>
        </p:spPr>
        <p:txBody>
          <a:bodyPr wrap="square">
            <a:spAutoFit/>
          </a:bodyPr>
          <a:lstStyle/>
          <a:p>
            <a:pPr algn="just"/>
            <a:r>
              <a:rPr lang="es-MX" sz="2100" b="1" dirty="0">
                <a:solidFill>
                  <a:schemeClr val="bg1"/>
                </a:solidFill>
              </a:rPr>
              <a:t>PROCEDIMIENTOS EN LOS QUE SE APLICA EL DERECHO DISCIPLINARIO. SON INDEPENDIENTES Y AUTÓNOMOS DE AQUELLOS QUE, A PESAR DE ENCONTRARSE RELACIONADOS O BASADOS EN LOS MISMOS HECHOS, SEAN SOLUCIONADOS CON FUNDAMENTO EN EL DERECHO PENAL.</a:t>
            </a:r>
          </a:p>
          <a:p>
            <a:pPr algn="just"/>
            <a:endParaRPr lang="es-MX" sz="2100" b="1" dirty="0">
              <a:solidFill>
                <a:schemeClr val="bg1"/>
              </a:solidFill>
            </a:endParaRPr>
          </a:p>
          <a:p>
            <a:pPr algn="just"/>
            <a:r>
              <a:rPr lang="es-MX" sz="2100" dirty="0">
                <a:solidFill>
                  <a:schemeClr val="bg1"/>
                </a:solidFill>
              </a:rPr>
              <a:t>De acuerdo con el artículo 109 de la Constitución Política de los Estados Unidos Mexicanos, la comisión de delitos por parte de cualquier servidor público que incurra en hechos de corrupción, será sancionada en términos de la legislación penal; asimismo, se le aplicarán sanciones administrativas por los actos u omisiones que afecten la legalidad, honradez, lealtad, imparcialidad y eficiencia que deba observar en el desempeño de su empleo, cargo o comisión, lo que se conoce como derecho disciplinario; finalmente, la ley establece los procedimientos autónomos para la investigación y sanción de dichos actos u omisiones. En estas condiciones, la facultad sancionadora de la administración forma parte, junto con la potestad penal de los tribunales, de un </a:t>
            </a:r>
            <a:r>
              <a:rPr lang="es-MX" sz="2100" dirty="0" err="1">
                <a:solidFill>
                  <a:schemeClr val="bg1"/>
                </a:solidFill>
              </a:rPr>
              <a:t>ius</a:t>
            </a:r>
            <a:r>
              <a:rPr lang="es-MX" sz="2100" dirty="0">
                <a:solidFill>
                  <a:schemeClr val="bg1"/>
                </a:solidFill>
              </a:rPr>
              <a:t> </a:t>
            </a:r>
            <a:r>
              <a:rPr lang="es-MX" sz="2100" dirty="0" err="1">
                <a:solidFill>
                  <a:schemeClr val="bg1"/>
                </a:solidFill>
              </a:rPr>
              <a:t>puniendi</a:t>
            </a:r>
            <a:r>
              <a:rPr lang="es-MX" sz="2100" dirty="0">
                <a:solidFill>
                  <a:schemeClr val="bg1"/>
                </a:solidFill>
              </a:rPr>
              <a:t> superior del Estado, de manera que aquéllas no son sino manifestaciones concretas de éste. La razón de esta diversidad de instancias punitivas radica en que la naturaleza, fines y objetivos perseguidos en ambas regulaciones son diversos, verbigracia, en el derecho penal el objetivo principal es promover el respeto a determinados bienes jurídicos tutelados mediante las normas (la vida, la propiedad, etcétera); de ahí que prohíba y sancione las conductas dirigidas a lesionarlos o ponerlos en </a:t>
            </a:r>
            <a:r>
              <a:rPr lang="es-MX" sz="2100" dirty="0" smtClean="0">
                <a:solidFill>
                  <a:schemeClr val="bg1"/>
                </a:solidFill>
              </a:rPr>
              <a:t>peligro […]</a:t>
            </a:r>
            <a:endParaRPr lang="es-MX" sz="2100" dirty="0">
              <a:solidFill>
                <a:schemeClr val="bg1"/>
              </a:solidFill>
            </a:endParaRPr>
          </a:p>
        </p:txBody>
      </p:sp>
    </p:spTree>
    <p:extLst>
      <p:ext uri="{BB962C8B-B14F-4D97-AF65-F5344CB8AC3E}">
        <p14:creationId xmlns:p14="http://schemas.microsoft.com/office/powerpoint/2010/main" val="1992515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3200" b="1" dirty="0" smtClean="0"/>
              <a:t>DISTINCIÓN TERMINOLÓGICA</a:t>
            </a:r>
            <a:endParaRPr lang="es-ES" sz="32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5</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6" y="2881792"/>
            <a:ext cx="8470930" cy="3296563"/>
          </a:xfrm>
        </p:spPr>
        <p:txBody>
          <a:bodyPr rtlCol="0"/>
          <a:lstStyle>
            <a:defPPr>
              <a:defRPr lang="es-ES"/>
            </a:defPPr>
          </a:lstStyle>
          <a:p>
            <a:r>
              <a:rPr lang="es-MX" sz="2900" b="0" dirty="0" smtClean="0"/>
              <a:t>En </a:t>
            </a:r>
            <a:r>
              <a:rPr lang="es-MX" sz="2900" b="0" dirty="0"/>
              <a:t>la doctrina </a:t>
            </a:r>
            <a:r>
              <a:rPr lang="es-MX" sz="2900" b="0" dirty="0" smtClean="0"/>
              <a:t>y en </a:t>
            </a:r>
            <a:r>
              <a:rPr lang="es-MX" sz="2900" b="0" dirty="0"/>
              <a:t>la jurisprudencia </a:t>
            </a:r>
            <a:r>
              <a:rPr lang="es-MX" sz="2900" b="0" dirty="0" smtClean="0"/>
              <a:t>se hacía mención del </a:t>
            </a:r>
            <a:r>
              <a:rPr lang="es-MX" sz="2900" i="1" dirty="0" smtClean="0"/>
              <a:t>“código </a:t>
            </a:r>
            <a:r>
              <a:rPr lang="es-MX" sz="2900" i="1" dirty="0"/>
              <a:t>punitivo”</a:t>
            </a:r>
            <a:r>
              <a:rPr lang="es-MX" sz="2900" b="0" dirty="0"/>
              <a:t>, </a:t>
            </a:r>
            <a:r>
              <a:rPr lang="es-MX" sz="2900" i="1" dirty="0"/>
              <a:t>“norma punitiva”</a:t>
            </a:r>
            <a:r>
              <a:rPr lang="es-MX" sz="2900" b="0" dirty="0"/>
              <a:t>, </a:t>
            </a:r>
            <a:r>
              <a:rPr lang="es-MX" sz="2900" i="1" dirty="0"/>
              <a:t>“potestad punitiva”</a:t>
            </a:r>
            <a:r>
              <a:rPr lang="es-MX" sz="2900" b="0" dirty="0"/>
              <a:t>, </a:t>
            </a:r>
            <a:r>
              <a:rPr lang="es-MX" sz="2900" i="1" dirty="0"/>
              <a:t>“ley punitiva”</a:t>
            </a:r>
            <a:r>
              <a:rPr lang="es-MX" sz="2900" b="0" dirty="0"/>
              <a:t>, </a:t>
            </a:r>
            <a:r>
              <a:rPr lang="es-MX" sz="2900" b="0" dirty="0" smtClean="0"/>
              <a:t>entre otras análogas, </a:t>
            </a:r>
            <a:r>
              <a:rPr lang="es-MX" sz="2900" b="0" dirty="0"/>
              <a:t>para referirse a la materia penal</a:t>
            </a:r>
            <a:r>
              <a:rPr lang="es-MX" sz="2900" b="0" dirty="0" smtClean="0"/>
              <a:t>. </a:t>
            </a:r>
          </a:p>
          <a:p>
            <a:r>
              <a:rPr lang="es-MX" sz="2900" b="0" dirty="0" smtClean="0"/>
              <a:t>Esa concepción imperó en la jurisprudencia resultante en las </a:t>
            </a:r>
            <a:r>
              <a:rPr lang="es-MX" sz="2900" dirty="0" smtClean="0"/>
              <a:t>épocas quinta a octava</a:t>
            </a:r>
            <a:r>
              <a:rPr lang="es-MX" sz="2900" b="0" dirty="0" smtClean="0"/>
              <a:t>.</a:t>
            </a:r>
            <a:endParaRPr lang="es-ES" sz="2900" b="0" dirty="0"/>
          </a:p>
          <a:p>
            <a:pPr rtl="0"/>
            <a:endParaRPr lang="es-ES" dirty="0"/>
          </a:p>
          <a:p>
            <a:pPr rtl="0"/>
            <a:endParaRPr lang="es-ES" dirty="0"/>
          </a:p>
        </p:txBody>
      </p:sp>
    </p:spTree>
    <p:extLst>
      <p:ext uri="{BB962C8B-B14F-4D97-AF65-F5344CB8AC3E}">
        <p14:creationId xmlns:p14="http://schemas.microsoft.com/office/powerpoint/2010/main" val="191654144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50</a:t>
            </a:fld>
            <a:endParaRPr lang="es-ES" noProof="0"/>
          </a:p>
        </p:txBody>
      </p:sp>
      <p:sp>
        <p:nvSpPr>
          <p:cNvPr id="12" name="11 Rectángulo"/>
          <p:cNvSpPr/>
          <p:nvPr/>
        </p:nvSpPr>
        <p:spPr>
          <a:xfrm>
            <a:off x="391888" y="185511"/>
            <a:ext cx="11451770" cy="5909310"/>
          </a:xfrm>
          <a:prstGeom prst="rect">
            <a:avLst/>
          </a:prstGeom>
        </p:spPr>
        <p:txBody>
          <a:bodyPr wrap="square">
            <a:spAutoFit/>
          </a:bodyPr>
          <a:lstStyle/>
          <a:p>
            <a:pPr algn="just"/>
            <a:endParaRPr lang="es-MX" sz="2100" b="1" dirty="0">
              <a:solidFill>
                <a:schemeClr val="bg1"/>
              </a:solidFill>
            </a:endParaRPr>
          </a:p>
          <a:p>
            <a:pPr algn="just"/>
            <a:r>
              <a:rPr lang="es-MX" sz="2100" dirty="0">
                <a:solidFill>
                  <a:schemeClr val="bg1"/>
                </a:solidFill>
              </a:rPr>
              <a:t>[…] En cambio, el derecho disciplinario busca la adecuada y eficiente función pública, como garantía constitucional en favor de los gobernados, al imponer a una comunidad específica –servidores y funcionarios públicos–, una modalidad de conducta correcta, honesta, adecuada y pertinente a su encargo; de lo cual deriva que, al faltar a un deber o al cumplimiento de dicha conducta correcta, debe aplicarse la sanción disciplinaria. Así, el </a:t>
            </a:r>
            <a:r>
              <a:rPr lang="es-MX" sz="2100" dirty="0" err="1">
                <a:solidFill>
                  <a:schemeClr val="bg1"/>
                </a:solidFill>
              </a:rPr>
              <a:t>ius</a:t>
            </a:r>
            <a:r>
              <a:rPr lang="es-MX" sz="2100" dirty="0">
                <a:solidFill>
                  <a:schemeClr val="bg1"/>
                </a:solidFill>
              </a:rPr>
              <a:t> </a:t>
            </a:r>
            <a:r>
              <a:rPr lang="es-MX" sz="2100" dirty="0" err="1">
                <a:solidFill>
                  <a:schemeClr val="bg1"/>
                </a:solidFill>
              </a:rPr>
              <a:t>puniendi</a:t>
            </a:r>
            <a:r>
              <a:rPr lang="es-MX" sz="2100" dirty="0">
                <a:solidFill>
                  <a:schemeClr val="bg1"/>
                </a:solidFill>
              </a:rPr>
              <a:t> lo ejerce el Estado bajo modalidades o manifestaciones distintas al derecho penal, como en el disciplinario y, en general, el administrativo sancionador, ambiental, fiscal y otros, con la condición de que se apliquen, mutatis </a:t>
            </a:r>
            <a:r>
              <a:rPr lang="es-MX" sz="2100" dirty="0" err="1">
                <a:solidFill>
                  <a:schemeClr val="bg1"/>
                </a:solidFill>
              </a:rPr>
              <a:t>mutandi</a:t>
            </a:r>
            <a:r>
              <a:rPr lang="es-MX" sz="2100" dirty="0">
                <a:solidFill>
                  <a:schemeClr val="bg1"/>
                </a:solidFill>
              </a:rPr>
              <a:t>, los principios del derecho penal, tanto para efectos garantistas del presunto inculpado y de la sociedad, como para incentivar y encauzar políticas públicas de eficiencias y disuasión en favor de la ciudadanía, como es una eficiente función pública y combate a la corrupción e ilegalidad en el actuar de servidores públicos. En síntesis, el derecho debe verse como un medio o mecanismo de control social para dirigir e incentivar comportamientos, a fin de realizar o consumar resultados sociales y metas que son distintas en el ámbito penal y en el administrativo sancionador. De ahí que los procedimientos en los que se aplica el derecho disciplinario, son independientes y autónomos de aquellos que, a pesar de encontrarse relacionados o basados en los mismos hechos, sean solucionados con fundamento en el derecho penal.</a:t>
            </a:r>
          </a:p>
        </p:txBody>
      </p:sp>
    </p:spTree>
    <p:extLst>
      <p:ext uri="{BB962C8B-B14F-4D97-AF65-F5344CB8AC3E}">
        <p14:creationId xmlns:p14="http://schemas.microsoft.com/office/powerpoint/2010/main" val="163583505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smtClean="0"/>
              <a:t>¿Y luego?</a:t>
            </a:r>
            <a:endParaRPr lang="es-ES" sz="24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51</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194559" y="2910177"/>
            <a:ext cx="9083041" cy="3218308"/>
          </a:xfrm>
        </p:spPr>
        <p:txBody>
          <a:bodyPr rtlCol="0"/>
          <a:lstStyle>
            <a:defPPr>
              <a:defRPr lang="es-ES"/>
            </a:defPPr>
          </a:lstStyle>
          <a:p>
            <a:pPr>
              <a:lnSpc>
                <a:spcPct val="100000"/>
              </a:lnSpc>
              <a:spcAft>
                <a:spcPts val="1200"/>
              </a:spcAft>
            </a:pPr>
            <a:r>
              <a:rPr lang="es-MX" sz="2800" dirty="0" smtClean="0"/>
              <a:t>Los </a:t>
            </a:r>
            <a:r>
              <a:rPr lang="es-MX" sz="2800" b="1" u="sng" dirty="0" smtClean="0"/>
              <a:t>órganos jurisdiccionales</a:t>
            </a:r>
            <a:r>
              <a:rPr lang="es-MX" sz="2800" dirty="0" smtClean="0"/>
              <a:t> del PJF debemos distinguir entre </a:t>
            </a:r>
            <a:r>
              <a:rPr lang="es-MX" sz="2800" b="1" i="1" dirty="0" smtClean="0"/>
              <a:t>derecho disciplinario</a:t>
            </a:r>
            <a:r>
              <a:rPr lang="es-MX" sz="2800" dirty="0" smtClean="0"/>
              <a:t> y </a:t>
            </a:r>
            <a:r>
              <a:rPr lang="es-MX" sz="2800" b="1" i="1" dirty="0" smtClean="0"/>
              <a:t>derecho administrativo sancionador</a:t>
            </a:r>
            <a:r>
              <a:rPr lang="es-MX" sz="2800" dirty="0" smtClean="0"/>
              <a:t>.</a:t>
            </a:r>
          </a:p>
          <a:p>
            <a:pPr>
              <a:lnSpc>
                <a:spcPct val="100000"/>
              </a:lnSpc>
              <a:spcAft>
                <a:spcPts val="1200"/>
              </a:spcAft>
            </a:pPr>
            <a:r>
              <a:rPr lang="es-MX" sz="2800" dirty="0" smtClean="0"/>
              <a:t>La </a:t>
            </a:r>
            <a:r>
              <a:rPr lang="es-MX" sz="2800" b="1" u="sng" dirty="0"/>
              <a:t>doctrina</a:t>
            </a:r>
            <a:r>
              <a:rPr lang="es-MX" sz="2800" dirty="0"/>
              <a:t> </a:t>
            </a:r>
            <a:r>
              <a:rPr lang="es-MX" sz="2800" dirty="0" smtClean="0"/>
              <a:t>también debe </a:t>
            </a:r>
            <a:r>
              <a:rPr lang="es-MX" sz="2800" dirty="0"/>
              <a:t>ser cuidadosa al utilizar las </a:t>
            </a:r>
            <a:r>
              <a:rPr lang="es-MX" sz="2800" dirty="0" smtClean="0"/>
              <a:t>expresiones </a:t>
            </a:r>
            <a:r>
              <a:rPr lang="es-MX" sz="2800" b="1" i="1" dirty="0"/>
              <a:t>derecho administrativo sancionador</a:t>
            </a:r>
            <a:r>
              <a:rPr lang="es-MX" sz="2800" dirty="0"/>
              <a:t> y </a:t>
            </a:r>
            <a:r>
              <a:rPr lang="es-MX" sz="2800" b="1" i="1" dirty="0"/>
              <a:t>derecho </a:t>
            </a:r>
            <a:r>
              <a:rPr lang="es-MX" sz="2800" b="1" i="1" dirty="0" smtClean="0"/>
              <a:t>disciplinario</a:t>
            </a:r>
            <a:r>
              <a:rPr lang="es-MX" sz="2800" dirty="0" smtClean="0"/>
              <a:t>.</a:t>
            </a:r>
            <a:endParaRPr lang="es-ES" sz="2800" dirty="0"/>
          </a:p>
        </p:txBody>
      </p:sp>
    </p:spTree>
    <p:extLst>
      <p:ext uri="{BB962C8B-B14F-4D97-AF65-F5344CB8AC3E}">
        <p14:creationId xmlns:p14="http://schemas.microsoft.com/office/powerpoint/2010/main" val="353285383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52</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481853" y="2308613"/>
            <a:ext cx="10848975" cy="3296563"/>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6000" b="1" dirty="0" smtClean="0"/>
              <a:t>DISTINCIÓN NECESARIA</a:t>
            </a:r>
            <a:endParaRPr lang="es-MX" dirty="0"/>
          </a:p>
        </p:txBody>
      </p:sp>
    </p:spTree>
    <p:extLst>
      <p:ext uri="{BB962C8B-B14F-4D97-AF65-F5344CB8AC3E}">
        <p14:creationId xmlns:p14="http://schemas.microsoft.com/office/powerpoint/2010/main" val="45818274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a:t>TESIS 1a. XXXV/2017 (10a.)</a:t>
            </a:r>
            <a:endParaRPr lang="es-ES" sz="24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53</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194559" y="2910177"/>
            <a:ext cx="9083041" cy="3218308"/>
          </a:xfrm>
        </p:spPr>
        <p:txBody>
          <a:bodyPr rtlCol="0"/>
          <a:lstStyle>
            <a:defPPr>
              <a:defRPr lang="es-ES"/>
            </a:defPPr>
          </a:lstStyle>
          <a:p>
            <a:pPr>
              <a:lnSpc>
                <a:spcPct val="100000"/>
              </a:lnSpc>
              <a:spcAft>
                <a:spcPts val="1200"/>
              </a:spcAft>
            </a:pPr>
            <a:r>
              <a:rPr lang="es-MX" sz="3200" dirty="0"/>
              <a:t>En 2017, la Primera Sala de la </a:t>
            </a:r>
            <a:r>
              <a:rPr lang="es-MX" sz="3200" dirty="0" smtClean="0"/>
              <a:t>SCJN, </a:t>
            </a:r>
            <a:r>
              <a:rPr lang="es-MX" sz="3200" dirty="0"/>
              <a:t>con el objetivo </a:t>
            </a:r>
            <a:r>
              <a:rPr lang="es-MX" sz="3200" dirty="0" smtClean="0"/>
              <a:t>de conceptualizar </a:t>
            </a:r>
            <a:r>
              <a:rPr lang="es-MX" sz="3200" dirty="0"/>
              <a:t>la sanción en el </a:t>
            </a:r>
            <a:r>
              <a:rPr lang="es-MX" sz="3200" b="1" i="1" dirty="0"/>
              <a:t>“</a:t>
            </a:r>
            <a:r>
              <a:rPr lang="es-MX" sz="3200" b="1" i="1" dirty="0" smtClean="0"/>
              <a:t>derecho administrativo </a:t>
            </a:r>
            <a:r>
              <a:rPr lang="es-MX" sz="3200" b="1" i="1" dirty="0"/>
              <a:t>sancionador”</a:t>
            </a:r>
            <a:r>
              <a:rPr lang="es-MX" sz="3200" dirty="0"/>
              <a:t> reconoció dos grandes </a:t>
            </a:r>
            <a:r>
              <a:rPr lang="es-MX" sz="3200" dirty="0" smtClean="0"/>
              <a:t>vertientes del Estado mexicano: </a:t>
            </a:r>
            <a:r>
              <a:rPr lang="es-MX" sz="3200" dirty="0"/>
              <a:t>1) en su faceta reguladora, o 2) en su faceta de policía o vigilante. </a:t>
            </a:r>
            <a:endParaRPr lang="es-ES" sz="3200" dirty="0"/>
          </a:p>
        </p:txBody>
      </p:sp>
    </p:spTree>
    <p:extLst>
      <p:ext uri="{BB962C8B-B14F-4D97-AF65-F5344CB8AC3E}">
        <p14:creationId xmlns:p14="http://schemas.microsoft.com/office/powerpoint/2010/main" val="70221302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3600" b="1" dirty="0"/>
              <a:t>TESIS 1a. XXXV/2017 (10a.)</a:t>
            </a:r>
            <a:endParaRPr lang="es-ES" sz="24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54</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194559" y="2856387"/>
            <a:ext cx="9531276" cy="3218308"/>
          </a:xfrm>
        </p:spPr>
        <p:txBody>
          <a:bodyPr rtlCol="0"/>
          <a:lstStyle>
            <a:defPPr>
              <a:defRPr lang="es-ES"/>
            </a:defPPr>
          </a:lstStyle>
          <a:p>
            <a:pPr>
              <a:lnSpc>
                <a:spcPct val="100000"/>
              </a:lnSpc>
              <a:spcAft>
                <a:spcPts val="1200"/>
              </a:spcAft>
            </a:pPr>
            <a:r>
              <a:rPr lang="es-MX" sz="2800" dirty="0"/>
              <a:t>El derecho disciplinario se </a:t>
            </a:r>
            <a:r>
              <a:rPr lang="es-MX" sz="2800" dirty="0" smtClean="0"/>
              <a:t>ubicaría en </a:t>
            </a:r>
            <a:r>
              <a:rPr lang="es-MX" sz="2800" dirty="0"/>
              <a:t>la segunda </a:t>
            </a:r>
            <a:r>
              <a:rPr lang="es-MX" sz="2800" dirty="0" smtClean="0"/>
              <a:t>categoría (policía). </a:t>
            </a:r>
            <a:r>
              <a:rPr lang="es-MX" sz="2800" dirty="0"/>
              <a:t>No </a:t>
            </a:r>
            <a:r>
              <a:rPr lang="es-MX" sz="2800" dirty="0" smtClean="0"/>
              <a:t>obstante, </a:t>
            </a:r>
            <a:r>
              <a:rPr lang="es-MX" sz="2800" dirty="0"/>
              <a:t>aceptar que el derecho disciplinario es una faceta del </a:t>
            </a:r>
            <a:r>
              <a:rPr lang="es-MX" sz="2800" b="1" i="1" dirty="0"/>
              <a:t>“derecho </a:t>
            </a:r>
            <a:r>
              <a:rPr lang="es-MX" sz="2800" b="1" i="1" dirty="0" smtClean="0"/>
              <a:t>administrativo </a:t>
            </a:r>
            <a:r>
              <a:rPr lang="es-MX" sz="2800" b="1" i="1" dirty="0"/>
              <a:t>sancionador”</a:t>
            </a:r>
            <a:r>
              <a:rPr lang="es-MX" sz="2800" dirty="0"/>
              <a:t> no autoriza </a:t>
            </a:r>
            <a:r>
              <a:rPr lang="es-MX" sz="2800" dirty="0" smtClean="0"/>
              <a:t>desarrollar </a:t>
            </a:r>
            <a:r>
              <a:rPr lang="es-MX" sz="2800" dirty="0"/>
              <a:t>interpretaciones y criterios bajo esa </a:t>
            </a:r>
            <a:r>
              <a:rPr lang="es-MX" sz="2800" b="1" i="1" u="sng" dirty="0" smtClean="0"/>
              <a:t>categoría general</a:t>
            </a:r>
            <a:r>
              <a:rPr lang="es-MX" sz="2800" dirty="0" smtClean="0"/>
              <a:t> pues </a:t>
            </a:r>
            <a:r>
              <a:rPr lang="es-MX" sz="2800" dirty="0"/>
              <a:t>ello genera confusiones y errores al momento de aplicarla en las múltiples facetas.</a:t>
            </a:r>
            <a:endParaRPr lang="es-ES" sz="2800" dirty="0"/>
          </a:p>
        </p:txBody>
      </p:sp>
    </p:spTree>
    <p:extLst>
      <p:ext uri="{BB962C8B-B14F-4D97-AF65-F5344CB8AC3E}">
        <p14:creationId xmlns:p14="http://schemas.microsoft.com/office/powerpoint/2010/main" val="122009113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a:xfrm>
            <a:off x="2313432" y="1426463"/>
            <a:ext cx="6675120" cy="2903489"/>
          </a:xfrm>
        </p:spPr>
        <p:txBody>
          <a:bodyPr rtlCol="0"/>
          <a:lstStyle>
            <a:defPPr>
              <a:defRPr lang="es-ES"/>
            </a:defPPr>
          </a:lstStyle>
          <a:p>
            <a:pPr rtl="0"/>
            <a:r>
              <a:rPr lang="es-ES" sz="4400" b="1" dirty="0" smtClean="0"/>
              <a:t>Derecho penal, derecho disciplinario</a:t>
            </a:r>
            <a:br>
              <a:rPr lang="es-ES" sz="4400" b="1" dirty="0" smtClean="0"/>
            </a:br>
            <a:r>
              <a:rPr lang="es-ES" sz="4400" b="1" dirty="0" smtClean="0"/>
              <a:t>y “derechos sancionadores”</a:t>
            </a:r>
            <a:endParaRPr lang="es-ES" sz="4400" b="1" dirty="0"/>
          </a:p>
        </p:txBody>
      </p:sp>
    </p:spTree>
    <p:extLst>
      <p:ext uri="{BB962C8B-B14F-4D97-AF65-F5344CB8AC3E}">
        <p14:creationId xmlns:p14="http://schemas.microsoft.com/office/powerpoint/2010/main" val="393227533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56</a:t>
            </a:fld>
            <a:endParaRPr lang="es-ES" noProof="0"/>
          </a:p>
        </p:txBody>
      </p:sp>
      <p:sp>
        <p:nvSpPr>
          <p:cNvPr id="12" name="11 Rectángulo"/>
          <p:cNvSpPr/>
          <p:nvPr/>
        </p:nvSpPr>
        <p:spPr>
          <a:xfrm>
            <a:off x="391888" y="185511"/>
            <a:ext cx="11451770" cy="6232475"/>
          </a:xfrm>
          <a:prstGeom prst="rect">
            <a:avLst/>
          </a:prstGeom>
        </p:spPr>
        <p:txBody>
          <a:bodyPr wrap="square">
            <a:spAutoFit/>
          </a:bodyPr>
          <a:lstStyle/>
          <a:p>
            <a:pPr algn="just"/>
            <a:r>
              <a:rPr lang="es-MX" sz="2100" b="1" dirty="0">
                <a:solidFill>
                  <a:schemeClr val="bg1"/>
                </a:solidFill>
              </a:rPr>
              <a:t>SANCIONES PENALES Y ADMINISTRATIVAS EN EL DERECHO DISCIPLINARIO. PARA IMPONER AMBAS ES NECESARIO QUE NO EXISTA IDENTIDAD DE SUJETO, HECHO Y FUNDAMENTO, CONJUNTAMENTE, ATENTO AL PRINCIPIO NON </a:t>
            </a:r>
            <a:r>
              <a:rPr lang="es-MX" sz="2100" b="1" i="1" dirty="0">
                <a:solidFill>
                  <a:schemeClr val="bg1"/>
                </a:solidFill>
              </a:rPr>
              <a:t>BIS IN IDEM</a:t>
            </a:r>
            <a:r>
              <a:rPr lang="es-MX" sz="2100" b="1" dirty="0">
                <a:solidFill>
                  <a:schemeClr val="bg1"/>
                </a:solidFill>
              </a:rPr>
              <a:t>.</a:t>
            </a:r>
          </a:p>
          <a:p>
            <a:pPr algn="just"/>
            <a:endParaRPr lang="es-MX" sz="2100" b="1" dirty="0">
              <a:solidFill>
                <a:schemeClr val="bg1"/>
              </a:solidFill>
            </a:endParaRPr>
          </a:p>
          <a:p>
            <a:pPr algn="just"/>
            <a:r>
              <a:rPr lang="es-MX" sz="2100" dirty="0">
                <a:solidFill>
                  <a:schemeClr val="bg1"/>
                </a:solidFill>
              </a:rPr>
              <a:t>De conformidad con el artículo 109 de la Constitución Política de los Estados Unidos Mexicanos, la comisión de delitos por parte de cualquier servidor público que incurra en hechos de corrupción, será sancionada en términos de la legislación penal; asimismo, se le aplicarán sanciones administrativas por los actos u omisiones que afecten la legalidad, honradez, lealtad, imparcialidad y eficiencia que deba observar en el desempeño de su empleo, cargo o comisión, lo que se conoce como derecho disciplinario; finalmente, la ley establece los procedimientos para la investigación y sanción de dichos actos u omisiones. Por otra parte, el principio </a:t>
            </a:r>
            <a:r>
              <a:rPr lang="es-MX" sz="2100" i="1" dirty="0">
                <a:solidFill>
                  <a:schemeClr val="bg1"/>
                </a:solidFill>
              </a:rPr>
              <a:t>non bis in </a:t>
            </a:r>
            <a:r>
              <a:rPr lang="es-MX" sz="2100" i="1" dirty="0" err="1">
                <a:solidFill>
                  <a:schemeClr val="bg1"/>
                </a:solidFill>
              </a:rPr>
              <a:t>idem</a:t>
            </a:r>
            <a:r>
              <a:rPr lang="es-MX" sz="2100" dirty="0">
                <a:solidFill>
                  <a:schemeClr val="bg1"/>
                </a:solidFill>
              </a:rPr>
              <a:t>, que prohíbe que un acusado sea enjuiciado dos veces por el mismo delito, es aplicable a los procedimientos resueltos conforme al derecho administrativo sancionador</a:t>
            </a:r>
            <a:r>
              <a:rPr lang="es-MX" sz="2100" b="1" dirty="0">
                <a:solidFill>
                  <a:schemeClr val="bg1"/>
                </a:solidFill>
              </a:rPr>
              <a:t>. Cabe señalar que el fundamento de las sanciones administrativas se identifica con la naturaleza, objetivos y fines que persigue el derecho disciplinario, los cuales son distintos tratándose del derecho penal</a:t>
            </a:r>
            <a:r>
              <a:rPr lang="es-MX" sz="2100" dirty="0">
                <a:solidFill>
                  <a:schemeClr val="bg1"/>
                </a:solidFill>
              </a:rPr>
              <a:t>. Esto es, en el derecho penal el objetivo principal es promover el respeto a determinados bienes jurídicos tutelados mediante las normas (la vida, la propiedad, etcétera); de ahí que prohíba y sancione las conductas dirigidas a lesionarlos o ponerlos en </a:t>
            </a:r>
            <a:r>
              <a:rPr lang="es-MX" sz="2100" dirty="0" smtClean="0">
                <a:solidFill>
                  <a:schemeClr val="bg1"/>
                </a:solidFill>
              </a:rPr>
              <a:t>peligro […]</a:t>
            </a:r>
            <a:endParaRPr lang="es-MX" sz="2100" dirty="0">
              <a:solidFill>
                <a:schemeClr val="bg1"/>
              </a:solidFill>
            </a:endParaRPr>
          </a:p>
        </p:txBody>
      </p:sp>
    </p:spTree>
    <p:extLst>
      <p:ext uri="{BB962C8B-B14F-4D97-AF65-F5344CB8AC3E}">
        <p14:creationId xmlns:p14="http://schemas.microsoft.com/office/powerpoint/2010/main" val="263893195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57</a:t>
            </a:fld>
            <a:endParaRPr lang="es-ES" noProof="0"/>
          </a:p>
        </p:txBody>
      </p:sp>
      <p:sp>
        <p:nvSpPr>
          <p:cNvPr id="12" name="11 Rectángulo"/>
          <p:cNvSpPr/>
          <p:nvPr/>
        </p:nvSpPr>
        <p:spPr>
          <a:xfrm>
            <a:off x="391888" y="185511"/>
            <a:ext cx="11451770" cy="5586145"/>
          </a:xfrm>
          <a:prstGeom prst="rect">
            <a:avLst/>
          </a:prstGeom>
        </p:spPr>
        <p:txBody>
          <a:bodyPr wrap="square">
            <a:spAutoFit/>
          </a:bodyPr>
          <a:lstStyle/>
          <a:p>
            <a:pPr algn="just"/>
            <a:endParaRPr lang="es-MX" sz="2100" b="1" dirty="0">
              <a:solidFill>
                <a:schemeClr val="bg1"/>
              </a:solidFill>
            </a:endParaRPr>
          </a:p>
          <a:p>
            <a:pPr algn="just"/>
            <a:endParaRPr lang="es-MX" sz="2100" b="1" dirty="0">
              <a:solidFill>
                <a:schemeClr val="bg1"/>
              </a:solidFill>
            </a:endParaRPr>
          </a:p>
          <a:p>
            <a:pPr algn="just"/>
            <a:r>
              <a:rPr lang="es-MX" sz="2100" dirty="0">
                <a:solidFill>
                  <a:schemeClr val="bg1"/>
                </a:solidFill>
              </a:rPr>
              <a:t>[…] </a:t>
            </a:r>
            <a:r>
              <a:rPr lang="es-MX" sz="2100" b="1" dirty="0">
                <a:solidFill>
                  <a:schemeClr val="bg1"/>
                </a:solidFill>
              </a:rPr>
              <a:t>En cambio, el derecho disciplinario busca la adecuada y eficiente función pública, como garantía constitucional en favor de los gobernados, al imponer a una comunidad específica </a:t>
            </a:r>
            <a:r>
              <a:rPr lang="es-MX" sz="2100" dirty="0">
                <a:solidFill>
                  <a:schemeClr val="bg1"/>
                </a:solidFill>
              </a:rPr>
              <a:t>–servidores y funcionarios públicos–, una forma de conducta correcta, honesta, adecuada y pertinente a su encargo; de lo cual deriva que, al faltar a un deber o al cumplimiento de dicha conducta correcta, debe aplicarse la sanción disciplinaria. Así, es precisamente el diverso o distinto fundamento, contenido, naturaleza, fines y objetivos, lo que permite, en su caso, que se imponga una sanción administrativa o una penal al mismo sujeto, aun cuando se esté ante identidad de hechos. En conclusión, el Estado puede ejercer su </a:t>
            </a:r>
            <a:r>
              <a:rPr lang="es-MX" sz="2100" i="1" dirty="0" err="1">
                <a:solidFill>
                  <a:schemeClr val="bg1"/>
                </a:solidFill>
              </a:rPr>
              <a:t>potestas</a:t>
            </a:r>
            <a:r>
              <a:rPr lang="es-MX" sz="2100" i="1" dirty="0">
                <a:solidFill>
                  <a:schemeClr val="bg1"/>
                </a:solidFill>
              </a:rPr>
              <a:t> </a:t>
            </a:r>
            <a:r>
              <a:rPr lang="es-MX" sz="2100" i="1" dirty="0" err="1">
                <a:solidFill>
                  <a:schemeClr val="bg1"/>
                </a:solidFill>
              </a:rPr>
              <a:t>puniendi</a:t>
            </a:r>
            <a:r>
              <a:rPr lang="es-MX" sz="2100" dirty="0">
                <a:solidFill>
                  <a:schemeClr val="bg1"/>
                </a:solidFill>
              </a:rPr>
              <a:t> en diversas manifestaciones que persiguen fines y conductas diferentes, aun cuando los hechos en que se funden sean análogos o semejantes, aunque basados en una dualidad o diversidad de bienes tutelados, de propósitos buscados o incentivos estratégicos que, de manera abundante, se describen tanto en la Constitución como en las disposiciones del derecho disciplinario. De ahí que para imponer dos sanciones, una administrativa en el derecho disciplinario y otra penal, es necesario que no exista identidad de sujeto, hecho y fundamento, conjuntamente, pues ello constituiría una violación al principio </a:t>
            </a:r>
            <a:r>
              <a:rPr lang="es-MX" sz="2100" i="1" dirty="0">
                <a:solidFill>
                  <a:schemeClr val="bg1"/>
                </a:solidFill>
              </a:rPr>
              <a:t>non bis in </a:t>
            </a:r>
            <a:r>
              <a:rPr lang="es-MX" sz="2100" i="1" dirty="0" err="1">
                <a:solidFill>
                  <a:schemeClr val="bg1"/>
                </a:solidFill>
              </a:rPr>
              <a:t>idem</a:t>
            </a:r>
            <a:r>
              <a:rPr lang="es-MX" sz="2100" dirty="0">
                <a:solidFill>
                  <a:schemeClr val="bg1"/>
                </a:solidFill>
              </a:rPr>
              <a:t>.</a:t>
            </a:r>
          </a:p>
        </p:txBody>
      </p:sp>
    </p:spTree>
    <p:extLst>
      <p:ext uri="{BB962C8B-B14F-4D97-AF65-F5344CB8AC3E}">
        <p14:creationId xmlns:p14="http://schemas.microsoft.com/office/powerpoint/2010/main" val="320928897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DIFERENCIA ENTRE DERECHO PENAL Y DERECHO DISCIPLINARIO</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58</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194559" y="2856387"/>
            <a:ext cx="9531276" cy="3218308"/>
          </a:xfrm>
        </p:spPr>
        <p:txBody>
          <a:bodyPr rtlCol="0"/>
          <a:lstStyle>
            <a:defPPr>
              <a:defRPr lang="es-ES"/>
            </a:defPPr>
          </a:lstStyle>
          <a:p>
            <a:pPr>
              <a:lnSpc>
                <a:spcPct val="100000"/>
              </a:lnSpc>
              <a:spcAft>
                <a:spcPts val="1200"/>
              </a:spcAft>
            </a:pPr>
            <a:r>
              <a:rPr lang="es-MX" sz="3200" dirty="0" smtClean="0"/>
              <a:t>Hay precedentes en </a:t>
            </a:r>
            <a:r>
              <a:rPr lang="es-MX" sz="3200" dirty="0"/>
              <a:t>donde </a:t>
            </a:r>
            <a:r>
              <a:rPr lang="es-MX" sz="3200" dirty="0" smtClean="0"/>
              <a:t>esa distinción no </a:t>
            </a:r>
            <a:r>
              <a:rPr lang="es-MX" sz="3200" dirty="0"/>
              <a:t>ha sido </a:t>
            </a:r>
            <a:r>
              <a:rPr lang="es-MX" sz="3200" dirty="0" smtClean="0"/>
              <a:t>considerada por </a:t>
            </a:r>
            <a:r>
              <a:rPr lang="es-MX" sz="3200" dirty="0"/>
              <a:t>los tribunales y han resuelto que el derecho disciplinario es </a:t>
            </a:r>
            <a:r>
              <a:rPr lang="es-MX" sz="3200" dirty="0" smtClean="0"/>
              <a:t>“</a:t>
            </a:r>
            <a:r>
              <a:rPr lang="es-MX" sz="3200" dirty="0"/>
              <a:t>accesorio” al </a:t>
            </a:r>
            <a:r>
              <a:rPr lang="es-MX" sz="3200" dirty="0" smtClean="0"/>
              <a:t>penal </a:t>
            </a:r>
            <a:r>
              <a:rPr lang="es-MX" sz="3200" dirty="0"/>
              <a:t>cuando </a:t>
            </a:r>
            <a:r>
              <a:rPr lang="es-MX" sz="3200" b="1" dirty="0" smtClean="0"/>
              <a:t>se hace </a:t>
            </a:r>
            <a:r>
              <a:rPr lang="es-MX" sz="3200" b="1" dirty="0"/>
              <a:t>depender la sanción </a:t>
            </a:r>
            <a:r>
              <a:rPr lang="es-MX" sz="3200" b="1" dirty="0" smtClean="0"/>
              <a:t>disciplinaria </a:t>
            </a:r>
            <a:r>
              <a:rPr lang="es-MX" sz="3200" b="1" dirty="0"/>
              <a:t>de la suerte de una sanción penal por los mismos </a:t>
            </a:r>
            <a:r>
              <a:rPr lang="es-MX" sz="3200" b="1" dirty="0" smtClean="0"/>
              <a:t>hechos</a:t>
            </a:r>
            <a:r>
              <a:rPr lang="es-MX" sz="3200" dirty="0" smtClean="0"/>
              <a:t>.</a:t>
            </a:r>
            <a:endParaRPr lang="es-ES" sz="3200" dirty="0"/>
          </a:p>
        </p:txBody>
      </p:sp>
    </p:spTree>
    <p:extLst>
      <p:ext uri="{BB962C8B-B14F-4D97-AF65-F5344CB8AC3E}">
        <p14:creationId xmlns:p14="http://schemas.microsoft.com/office/powerpoint/2010/main" val="205738187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DIFERENCIA ENTRE DERECHO PENAL Y DERECHO DISCIPLINARIO</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59</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194559" y="3017757"/>
            <a:ext cx="9531276" cy="3218308"/>
          </a:xfrm>
        </p:spPr>
        <p:txBody>
          <a:bodyPr rtlCol="0"/>
          <a:lstStyle>
            <a:defPPr>
              <a:defRPr lang="es-ES"/>
            </a:defPPr>
          </a:lstStyle>
          <a:p>
            <a:pPr>
              <a:lnSpc>
                <a:spcPct val="100000"/>
              </a:lnSpc>
              <a:spcAft>
                <a:spcPts val="1200"/>
              </a:spcAft>
            </a:pPr>
            <a:r>
              <a:rPr lang="es-MX" sz="3200" dirty="0"/>
              <a:t>En 2018 un Tribunal Colegiado en Materia </a:t>
            </a:r>
            <a:r>
              <a:rPr lang="es-MX" sz="3200" dirty="0" smtClean="0"/>
              <a:t>Administrativa afirmó </a:t>
            </a:r>
            <a:r>
              <a:rPr lang="es-MX" sz="3200" dirty="0"/>
              <a:t>que la naturaleza de la responsabilidad </a:t>
            </a:r>
            <a:r>
              <a:rPr lang="es-MX" sz="3200" dirty="0" smtClean="0"/>
              <a:t>administrativa </a:t>
            </a:r>
            <a:r>
              <a:rPr lang="es-MX" sz="3200" dirty="0"/>
              <a:t>de los servidores públicos era, en función de su potestad </a:t>
            </a:r>
            <a:r>
              <a:rPr lang="es-MX" sz="3200" dirty="0" smtClean="0"/>
              <a:t>punitiva</a:t>
            </a:r>
            <a:r>
              <a:rPr lang="es-MX" sz="3200" dirty="0"/>
              <a:t>, un </a:t>
            </a:r>
            <a:r>
              <a:rPr lang="es-MX" sz="3200" b="1" i="1" dirty="0"/>
              <a:t>“derecho penal </a:t>
            </a:r>
            <a:r>
              <a:rPr lang="es-MX" sz="3200" b="1" i="1" dirty="0" smtClean="0"/>
              <a:t>administrativo”</a:t>
            </a:r>
            <a:r>
              <a:rPr lang="es-MX" sz="3200" dirty="0" smtClean="0"/>
              <a:t>.</a:t>
            </a:r>
            <a:endParaRPr lang="es-ES" sz="3200" dirty="0"/>
          </a:p>
        </p:txBody>
      </p:sp>
    </p:spTree>
    <p:extLst>
      <p:ext uri="{BB962C8B-B14F-4D97-AF65-F5344CB8AC3E}">
        <p14:creationId xmlns:p14="http://schemas.microsoft.com/office/powerpoint/2010/main" val="2679060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Distinción terminológica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36617" y="2820960"/>
            <a:ext cx="8853055" cy="3382620"/>
          </a:xfrm>
        </p:spPr>
        <p:txBody>
          <a:bodyPr rtlCol="0"/>
          <a:lstStyle>
            <a:defPPr>
              <a:defRPr lang="es-ES"/>
            </a:defPPr>
          </a:lstStyle>
          <a:p>
            <a:pPr>
              <a:lnSpc>
                <a:spcPct val="100000"/>
              </a:lnSpc>
              <a:spcAft>
                <a:spcPts val="1200"/>
              </a:spcAft>
            </a:pPr>
            <a:r>
              <a:rPr lang="es-MX" sz="4000" dirty="0" smtClean="0"/>
              <a:t>En las épocas </a:t>
            </a:r>
            <a:r>
              <a:rPr lang="es-MX" sz="4000" b="1" dirty="0" smtClean="0"/>
              <a:t>novena </a:t>
            </a:r>
            <a:r>
              <a:rPr lang="es-MX" sz="4000" dirty="0" smtClean="0"/>
              <a:t>y </a:t>
            </a:r>
            <a:r>
              <a:rPr lang="es-MX" sz="4000" b="1" dirty="0" smtClean="0"/>
              <a:t>décima</a:t>
            </a:r>
            <a:r>
              <a:rPr lang="es-MX" sz="4000" dirty="0" smtClean="0"/>
              <a:t>, los </a:t>
            </a:r>
            <a:r>
              <a:rPr lang="es-MX" sz="4000" dirty="0"/>
              <a:t>criterios del </a:t>
            </a:r>
            <a:r>
              <a:rPr lang="es-MX" sz="4000" dirty="0" smtClean="0"/>
              <a:t>PJF amplían </a:t>
            </a:r>
            <a:r>
              <a:rPr lang="es-MX" sz="4000" dirty="0"/>
              <a:t>el alcance de esta </a:t>
            </a:r>
            <a:r>
              <a:rPr lang="es-MX" sz="4000" dirty="0" smtClean="0"/>
              <a:t>potestad </a:t>
            </a:r>
            <a:r>
              <a:rPr lang="es-MX" sz="4000" dirty="0"/>
              <a:t>a las sanciones </a:t>
            </a:r>
            <a:r>
              <a:rPr lang="es-MX" sz="4000" dirty="0" smtClean="0"/>
              <a:t>administrativas (</a:t>
            </a:r>
            <a:r>
              <a:rPr lang="es-MX" sz="4000" i="1" dirty="0" smtClean="0"/>
              <a:t>lato sensu</a:t>
            </a:r>
            <a:r>
              <a:rPr lang="es-MX" sz="4000" dirty="0" smtClean="0"/>
              <a:t>).</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6</a:t>
            </a:fld>
            <a:endParaRPr lang="es-ES" dirty="0"/>
          </a:p>
        </p:txBody>
      </p:sp>
    </p:spTree>
    <p:extLst>
      <p:ext uri="{BB962C8B-B14F-4D97-AF65-F5344CB8AC3E}">
        <p14:creationId xmlns:p14="http://schemas.microsoft.com/office/powerpoint/2010/main" val="72824277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60</a:t>
            </a:fld>
            <a:endParaRPr lang="es-ES" noProof="0"/>
          </a:p>
        </p:txBody>
      </p:sp>
      <p:sp>
        <p:nvSpPr>
          <p:cNvPr id="12" name="11 Rectángulo"/>
          <p:cNvSpPr/>
          <p:nvPr/>
        </p:nvSpPr>
        <p:spPr>
          <a:xfrm>
            <a:off x="391888" y="185511"/>
            <a:ext cx="11451770" cy="6370975"/>
          </a:xfrm>
          <a:prstGeom prst="rect">
            <a:avLst/>
          </a:prstGeom>
        </p:spPr>
        <p:txBody>
          <a:bodyPr wrap="square">
            <a:spAutoFit/>
          </a:bodyPr>
          <a:lstStyle/>
          <a:p>
            <a:pPr algn="just"/>
            <a:r>
              <a:rPr lang="es-MX" sz="2400" b="1" dirty="0">
                <a:solidFill>
                  <a:schemeClr val="bg1"/>
                </a:solidFill>
              </a:rPr>
              <a:t>RESPONSABILIDAD ADMINISTRATIVA DE LOS SERVIDORES PÚBLICOS. SU NATURALEZA.</a:t>
            </a:r>
          </a:p>
          <a:p>
            <a:pPr algn="just"/>
            <a:endParaRPr lang="es-MX" sz="2400" b="1" dirty="0">
              <a:solidFill>
                <a:schemeClr val="bg1"/>
              </a:solidFill>
            </a:endParaRPr>
          </a:p>
          <a:p>
            <a:pPr algn="just"/>
            <a:r>
              <a:rPr lang="es-MX" sz="2400" dirty="0">
                <a:solidFill>
                  <a:schemeClr val="bg1"/>
                </a:solidFill>
              </a:rPr>
              <a:t>En el título cuarto de la Constitución Política de los Estados Unidos Mexicanos se prevé un régimen de responsabilidad pública, en el cual se reconoce que los servidores públicos pueden incurrir en responsabilidad política, civil, penal y administrativa. Esta última, también denominada disciplinaria, tiene como objetivo proteger el cumplimiento de los deberes públicos por los servidores citados hacia la administración; de ahí que su inobservancia con motivo de una conducta ilegal, relacionada con la actividad como función, generará la posibilidad de que la propia administración les imponga la sanción correspondiente. Por tanto, dicha potestad sancionadora puede entenderse como un derecho penal (sancionador) administrativo, dado que, al igual que ocurre con la responsabilidad penal, la de carácter administrativo busca apreciar que el resultado reprochable no sea ajeno al servidor público, sino que debe estar necesariamente ligado al que debió prever y cometió, por lo cual, debe responder por él, como derivación de su propia </a:t>
            </a:r>
            <a:r>
              <a:rPr lang="es-MX" sz="2400" dirty="0" smtClean="0">
                <a:solidFill>
                  <a:schemeClr val="bg1"/>
                </a:solidFill>
              </a:rPr>
              <a:t>conducta.</a:t>
            </a:r>
            <a:endParaRPr lang="es-MX" sz="2400" dirty="0">
              <a:solidFill>
                <a:schemeClr val="bg1"/>
              </a:solidFill>
            </a:endParaRPr>
          </a:p>
        </p:txBody>
      </p:sp>
    </p:spTree>
    <p:extLst>
      <p:ext uri="{BB962C8B-B14F-4D97-AF65-F5344CB8AC3E}">
        <p14:creationId xmlns:p14="http://schemas.microsoft.com/office/powerpoint/2010/main" val="159780122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61</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481853" y="2308613"/>
            <a:ext cx="10848975" cy="3296563"/>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6000" b="1" dirty="0" smtClean="0"/>
              <a:t>Repercusiones</a:t>
            </a:r>
            <a:endParaRPr lang="es-MX" dirty="0"/>
          </a:p>
        </p:txBody>
      </p:sp>
    </p:spTree>
    <p:extLst>
      <p:ext uri="{BB962C8B-B14F-4D97-AF65-F5344CB8AC3E}">
        <p14:creationId xmlns:p14="http://schemas.microsoft.com/office/powerpoint/2010/main" val="303586781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repercusiones</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632704"/>
            <a:ext cx="8853055" cy="3427435"/>
          </a:xfrm>
        </p:spPr>
        <p:txBody>
          <a:bodyPr rtlCol="0"/>
          <a:lstStyle>
            <a:defPPr>
              <a:defRPr lang="es-ES"/>
            </a:defPPr>
          </a:lstStyle>
          <a:p>
            <a:pPr>
              <a:lnSpc>
                <a:spcPct val="100000"/>
              </a:lnSpc>
              <a:spcAft>
                <a:spcPts val="1200"/>
              </a:spcAft>
            </a:pPr>
            <a:r>
              <a:rPr lang="es-MX" sz="3200" dirty="0" smtClean="0"/>
              <a:t>La </a:t>
            </a:r>
            <a:r>
              <a:rPr lang="es-MX" sz="3200" b="1" i="1" dirty="0" smtClean="0"/>
              <a:t>cadena </a:t>
            </a:r>
            <a:r>
              <a:rPr lang="es-MX" sz="3200" b="1" i="1" dirty="0"/>
              <a:t>de custodia</a:t>
            </a:r>
            <a:r>
              <a:rPr lang="es-MX" sz="3200" dirty="0"/>
              <a:t> </a:t>
            </a:r>
            <a:r>
              <a:rPr lang="es-MX" sz="3200" dirty="0" smtClean="0"/>
              <a:t>es </a:t>
            </a:r>
            <a:r>
              <a:rPr lang="es-MX" sz="3200" dirty="0"/>
              <a:t>una herramienta procesal del derecho </a:t>
            </a:r>
            <a:r>
              <a:rPr lang="es-MX" sz="3200" dirty="0" smtClean="0"/>
              <a:t>penal </a:t>
            </a:r>
            <a:r>
              <a:rPr lang="es-MX" sz="3200" dirty="0"/>
              <a:t>para asegurar la identidad e integridad de ciertos elementos </a:t>
            </a:r>
            <a:r>
              <a:rPr lang="es-MX" sz="3200" dirty="0" smtClean="0"/>
              <a:t>en </a:t>
            </a:r>
            <a:r>
              <a:rPr lang="es-MX" sz="3200" dirty="0"/>
              <a:t>materia probatoria y se usa desde la fase de </a:t>
            </a:r>
            <a:r>
              <a:rPr lang="es-MX" sz="3200" dirty="0" smtClean="0"/>
              <a:t>investigación, para preservar el material recopilado para ofrecerlo como prueba durante </a:t>
            </a:r>
            <a:r>
              <a:rPr lang="es-MX" sz="3200" dirty="0"/>
              <a:t>el procedimiento penal.</a:t>
            </a:r>
            <a:endParaRPr lang="es-MX" sz="32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62</a:t>
            </a:fld>
            <a:endParaRPr lang="es-ES" dirty="0"/>
          </a:p>
        </p:txBody>
      </p:sp>
    </p:spTree>
    <p:extLst>
      <p:ext uri="{BB962C8B-B14F-4D97-AF65-F5344CB8AC3E}">
        <p14:creationId xmlns:p14="http://schemas.microsoft.com/office/powerpoint/2010/main" val="397919406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repercusiones</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29934"/>
            <a:ext cx="8853055" cy="3427435"/>
          </a:xfrm>
        </p:spPr>
        <p:txBody>
          <a:bodyPr rtlCol="0"/>
          <a:lstStyle>
            <a:defPPr>
              <a:defRPr lang="es-ES"/>
            </a:defPPr>
          </a:lstStyle>
          <a:p>
            <a:pPr marL="402336" lvl="1" indent="0">
              <a:lnSpc>
                <a:spcPct val="100000"/>
              </a:lnSpc>
              <a:spcAft>
                <a:spcPts val="1200"/>
              </a:spcAft>
              <a:buNone/>
            </a:pPr>
            <a:r>
              <a:rPr lang="es-MX" sz="3600" dirty="0" smtClean="0"/>
              <a:t>Un TCC resolvió en 2018, que la </a:t>
            </a:r>
            <a:r>
              <a:rPr lang="es-MX" sz="3600" b="1" i="1" dirty="0" smtClean="0"/>
              <a:t>cadena </a:t>
            </a:r>
            <a:r>
              <a:rPr lang="es-MX" sz="3600" b="1" i="1" dirty="0"/>
              <a:t>de custodia</a:t>
            </a:r>
            <a:r>
              <a:rPr lang="es-MX" sz="3600" dirty="0"/>
              <a:t> </a:t>
            </a:r>
            <a:r>
              <a:rPr lang="es-MX" sz="3600" dirty="0" smtClean="0"/>
              <a:t>es aplicable al </a:t>
            </a:r>
            <a:r>
              <a:rPr lang="es-MX" sz="3600" b="1" i="1" dirty="0" smtClean="0"/>
              <a:t>derecho administrativo sancionador</a:t>
            </a:r>
            <a:r>
              <a:rPr lang="es-MX" sz="3600" dirty="0"/>
              <a:t> </a:t>
            </a:r>
            <a:r>
              <a:rPr lang="es-MX" sz="3600" dirty="0" smtClean="0"/>
              <a:t>(categoría general) por su similitud con el derecho penal.</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63</a:t>
            </a:fld>
            <a:endParaRPr lang="es-ES" dirty="0"/>
          </a:p>
        </p:txBody>
      </p:sp>
    </p:spTree>
    <p:extLst>
      <p:ext uri="{BB962C8B-B14F-4D97-AF65-F5344CB8AC3E}">
        <p14:creationId xmlns:p14="http://schemas.microsoft.com/office/powerpoint/2010/main" val="411431200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repercusiones</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74759"/>
            <a:ext cx="8853055" cy="3427435"/>
          </a:xfrm>
        </p:spPr>
        <p:txBody>
          <a:bodyPr rtlCol="0"/>
          <a:lstStyle>
            <a:defPPr>
              <a:defRPr lang="es-ES"/>
            </a:defPPr>
          </a:lstStyle>
          <a:p>
            <a:pPr>
              <a:lnSpc>
                <a:spcPct val="100000"/>
              </a:lnSpc>
              <a:spcAft>
                <a:spcPts val="1200"/>
              </a:spcAft>
            </a:pPr>
            <a:r>
              <a:rPr lang="es-MX" sz="3200" dirty="0"/>
              <a:t>Si </a:t>
            </a:r>
            <a:r>
              <a:rPr lang="es-MX" sz="3200" dirty="0" smtClean="0"/>
              <a:t>se sigue la </a:t>
            </a:r>
            <a:r>
              <a:rPr lang="es-MX" sz="3200" dirty="0"/>
              <a:t>inercia de este tipo de interpretaciones que </a:t>
            </a:r>
            <a:r>
              <a:rPr lang="es-MX" sz="3200" dirty="0" smtClean="0"/>
              <a:t>citan </a:t>
            </a:r>
            <a:r>
              <a:rPr lang="es-MX" sz="3200" dirty="0"/>
              <a:t>a la </a:t>
            </a:r>
            <a:r>
              <a:rPr lang="es-MX" sz="3200" b="1" i="1" dirty="0" smtClean="0"/>
              <a:t>categoría general</a:t>
            </a:r>
            <a:r>
              <a:rPr lang="es-MX" sz="3200" dirty="0" smtClean="0"/>
              <a:t> </a:t>
            </a:r>
            <a:r>
              <a:rPr lang="es-MX" sz="3200" dirty="0"/>
              <a:t>del </a:t>
            </a:r>
            <a:r>
              <a:rPr lang="es-MX" sz="3200" b="1" i="1" dirty="0"/>
              <a:t>derecho administrativo </a:t>
            </a:r>
            <a:r>
              <a:rPr lang="es-MX" sz="3200" b="1" i="1" dirty="0" smtClean="0"/>
              <a:t>sancionador</a:t>
            </a:r>
            <a:r>
              <a:rPr lang="es-MX" sz="3200" dirty="0" smtClean="0"/>
              <a:t>, podría pensarse que la </a:t>
            </a:r>
            <a:r>
              <a:rPr lang="es-MX" sz="3200" dirty="0"/>
              <a:t>cadena de </a:t>
            </a:r>
            <a:r>
              <a:rPr lang="es-MX" sz="3200" dirty="0" smtClean="0"/>
              <a:t>custodia es aplicable al </a:t>
            </a:r>
            <a:r>
              <a:rPr lang="es-MX" sz="3200" b="1" i="1" dirty="0" smtClean="0"/>
              <a:t>derecho disciplinario</a:t>
            </a:r>
            <a:r>
              <a:rPr lang="es-MX" sz="3200" dirty="0" smtClean="0"/>
              <a:t>.</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64</a:t>
            </a:fld>
            <a:endParaRPr lang="es-ES" dirty="0"/>
          </a:p>
        </p:txBody>
      </p:sp>
    </p:spTree>
    <p:extLst>
      <p:ext uri="{BB962C8B-B14F-4D97-AF65-F5344CB8AC3E}">
        <p14:creationId xmlns:p14="http://schemas.microsoft.com/office/powerpoint/2010/main" val="229009809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repercusiones</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3143709"/>
            <a:ext cx="8853055" cy="3427435"/>
          </a:xfrm>
        </p:spPr>
        <p:txBody>
          <a:bodyPr rtlCol="0"/>
          <a:lstStyle>
            <a:defPPr>
              <a:defRPr lang="es-ES"/>
            </a:defPPr>
          </a:lstStyle>
          <a:p>
            <a:pPr>
              <a:lnSpc>
                <a:spcPct val="100000"/>
              </a:lnSpc>
              <a:spcAft>
                <a:spcPts val="1200"/>
              </a:spcAft>
            </a:pPr>
            <a:r>
              <a:rPr lang="es-MX" sz="3400" dirty="0" smtClean="0"/>
              <a:t>La </a:t>
            </a:r>
            <a:r>
              <a:rPr lang="es-MX" sz="3400" dirty="0"/>
              <a:t>conclusión anterior es errónea </a:t>
            </a:r>
            <a:r>
              <a:rPr lang="es-MX" sz="3400" b="1" dirty="0" smtClean="0"/>
              <a:t>porque ese </a:t>
            </a:r>
            <a:r>
              <a:rPr lang="es-MX" sz="3400" b="1" dirty="0"/>
              <a:t>caso resolvió </a:t>
            </a:r>
            <a:r>
              <a:rPr lang="es-MX" sz="3400" b="1" dirty="0" smtClean="0"/>
              <a:t>en </a:t>
            </a:r>
            <a:r>
              <a:rPr lang="es-MX" sz="3400" b="1" dirty="0"/>
              <a:t>realidad un asunto relacionado con la violación de una regla de </a:t>
            </a:r>
            <a:r>
              <a:rPr lang="es-MX" sz="3400" b="1" dirty="0" smtClean="0"/>
              <a:t>tránsito </a:t>
            </a:r>
            <a:r>
              <a:rPr lang="es-MX" sz="3400" b="1" dirty="0"/>
              <a:t>(alcoholímetro)</a:t>
            </a:r>
            <a:r>
              <a:rPr lang="es-MX" sz="3400" dirty="0"/>
              <a:t>. </a:t>
            </a:r>
            <a:endParaRPr lang="es-MX" sz="34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65</a:t>
            </a:fld>
            <a:endParaRPr lang="es-ES" dirty="0"/>
          </a:p>
        </p:txBody>
      </p:sp>
    </p:spTree>
    <p:extLst>
      <p:ext uri="{BB962C8B-B14F-4D97-AF65-F5344CB8AC3E}">
        <p14:creationId xmlns:p14="http://schemas.microsoft.com/office/powerpoint/2010/main" val="362262244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repercusiones</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74759"/>
            <a:ext cx="8853055" cy="3427435"/>
          </a:xfrm>
        </p:spPr>
        <p:txBody>
          <a:bodyPr rtlCol="0"/>
          <a:lstStyle>
            <a:defPPr>
              <a:defRPr lang="es-ES"/>
            </a:defPPr>
          </a:lstStyle>
          <a:p>
            <a:pPr>
              <a:lnSpc>
                <a:spcPct val="100000"/>
              </a:lnSpc>
              <a:spcAft>
                <a:spcPts val="1200"/>
              </a:spcAft>
            </a:pPr>
            <a:r>
              <a:rPr lang="es-MX" sz="3200" dirty="0"/>
              <a:t>Además, las reglas de la cadena de </a:t>
            </a:r>
            <a:r>
              <a:rPr lang="es-MX" sz="3200" dirty="0" smtClean="0"/>
              <a:t>custodia </a:t>
            </a:r>
            <a:r>
              <a:rPr lang="es-MX" sz="3200" dirty="0"/>
              <a:t>penal se aplicaron en este caso de manera atenuada a la </a:t>
            </a:r>
            <a:r>
              <a:rPr lang="es-MX" sz="3200" dirty="0" smtClean="0"/>
              <a:t>materia </a:t>
            </a:r>
            <a:r>
              <a:rPr lang="es-MX" sz="3200" dirty="0"/>
              <a:t>de derecho de tránsito porque esta última (norma de tránsito) ya reconocía expresamente esta herramienta (cadena de custodia</a:t>
            </a:r>
            <a:r>
              <a:rPr lang="es-MX" sz="3200" dirty="0" smtClean="0"/>
              <a:t>). </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66</a:t>
            </a:fld>
            <a:endParaRPr lang="es-ES" dirty="0"/>
          </a:p>
        </p:txBody>
      </p:sp>
    </p:spTree>
    <p:extLst>
      <p:ext uri="{BB962C8B-B14F-4D97-AF65-F5344CB8AC3E}">
        <p14:creationId xmlns:p14="http://schemas.microsoft.com/office/powerpoint/2010/main" val="248750802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repercusiones</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74759"/>
            <a:ext cx="8853055" cy="3427435"/>
          </a:xfrm>
        </p:spPr>
        <p:txBody>
          <a:bodyPr rtlCol="0"/>
          <a:lstStyle>
            <a:defPPr>
              <a:defRPr lang="es-ES"/>
            </a:defPPr>
          </a:lstStyle>
          <a:p>
            <a:pPr>
              <a:lnSpc>
                <a:spcPct val="100000"/>
              </a:lnSpc>
              <a:spcAft>
                <a:spcPts val="1200"/>
              </a:spcAft>
            </a:pPr>
            <a:r>
              <a:rPr lang="es-MX" sz="2800" dirty="0"/>
              <a:t> </a:t>
            </a:r>
            <a:r>
              <a:rPr lang="es-MX" sz="2800" dirty="0" smtClean="0"/>
              <a:t>Sin embargo, el </a:t>
            </a:r>
            <a:r>
              <a:rPr lang="es-MX" sz="2800" b="1" i="1" dirty="0"/>
              <a:t>derecho disciplinario</a:t>
            </a:r>
            <a:r>
              <a:rPr lang="es-MX" sz="2800" dirty="0"/>
              <a:t> aún no </a:t>
            </a:r>
            <a:r>
              <a:rPr lang="es-MX" sz="2800" dirty="0" smtClean="0"/>
              <a:t>reconoce </a:t>
            </a:r>
            <a:r>
              <a:rPr lang="es-MX" sz="2800" dirty="0"/>
              <a:t>esta herramienta (cadena de custodia) en la investigación o </a:t>
            </a:r>
            <a:r>
              <a:rPr lang="es-MX" sz="2800" dirty="0" smtClean="0"/>
              <a:t>en el </a:t>
            </a:r>
            <a:r>
              <a:rPr lang="es-MX" sz="2800" b="1" i="1" dirty="0"/>
              <a:t>procedimiento de responsabilidades administrativas de los </a:t>
            </a:r>
            <a:r>
              <a:rPr lang="es-MX" sz="2800" b="1" i="1" dirty="0" smtClean="0"/>
              <a:t>servidores </a:t>
            </a:r>
            <a:r>
              <a:rPr lang="es-MX" sz="2800" b="1" i="1" dirty="0"/>
              <a:t>públicos</a:t>
            </a:r>
            <a:r>
              <a:rPr lang="es-MX" sz="2800" dirty="0"/>
              <a:t> por lo que su analogía no puede ser invocada de </a:t>
            </a:r>
            <a:r>
              <a:rPr lang="es-MX" sz="2800" dirty="0" smtClean="0"/>
              <a:t>manera </a:t>
            </a:r>
            <a:r>
              <a:rPr lang="es-MX" sz="2800" dirty="0"/>
              <a:t>automática por virtud del criterio ya </a:t>
            </a:r>
            <a:r>
              <a:rPr lang="es-MX" sz="2800" dirty="0" smtClean="0"/>
              <a:t>señalado.</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67</a:t>
            </a:fld>
            <a:endParaRPr lang="es-ES" dirty="0"/>
          </a:p>
        </p:txBody>
      </p:sp>
    </p:spTree>
    <p:extLst>
      <p:ext uri="{BB962C8B-B14F-4D97-AF65-F5344CB8AC3E}">
        <p14:creationId xmlns:p14="http://schemas.microsoft.com/office/powerpoint/2010/main" val="393246931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68</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419100" y="1286637"/>
            <a:ext cx="10848975" cy="3296563"/>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6000" b="1" dirty="0" smtClean="0"/>
              <a:t>Relevancia de lo ya visto en torno a la existencia de una </a:t>
            </a:r>
            <a:r>
              <a:rPr lang="es-MX" sz="6000" b="1" i="1" dirty="0" smtClean="0"/>
              <a:t>“categoría general”</a:t>
            </a:r>
            <a:endParaRPr lang="es-MX" sz="6000" i="1" dirty="0" smtClean="0"/>
          </a:p>
          <a:p>
            <a:endParaRPr lang="es-MX" dirty="0"/>
          </a:p>
        </p:txBody>
      </p:sp>
    </p:spTree>
    <p:extLst>
      <p:ext uri="{BB962C8B-B14F-4D97-AF65-F5344CB8AC3E}">
        <p14:creationId xmlns:p14="http://schemas.microsoft.com/office/powerpoint/2010/main" val="167356313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p:txBody>
          <a:bodyPr rtlCol="0"/>
          <a:lstStyle>
            <a:defPPr>
              <a:defRPr lang="es-ES"/>
            </a:defPPr>
          </a:lstStyle>
          <a:p>
            <a:pPr rtl="0"/>
            <a:r>
              <a:rPr lang="es-ES" sz="4400" b="1" dirty="0" smtClean="0"/>
              <a:t>RESPONSABILIDADES </a:t>
            </a:r>
            <a:br>
              <a:rPr lang="es-ES" sz="4400" b="1" dirty="0" smtClean="0"/>
            </a:br>
            <a:r>
              <a:rPr lang="es-ES" sz="4400" b="1" dirty="0" smtClean="0"/>
              <a:t>ADMINISTRATIVAS,</a:t>
            </a:r>
            <a:br>
              <a:rPr lang="es-ES" sz="4400" b="1" dirty="0" smtClean="0"/>
            </a:br>
            <a:r>
              <a:rPr lang="es-ES" sz="4400" b="1" i="1" dirty="0" smtClean="0"/>
              <a:t>CONDUCTA</a:t>
            </a:r>
            <a:endParaRPr lang="es-ES" sz="4400" b="1" i="1" dirty="0"/>
          </a:p>
        </p:txBody>
      </p:sp>
    </p:spTree>
    <p:extLst>
      <p:ext uri="{BB962C8B-B14F-4D97-AF65-F5344CB8AC3E}">
        <p14:creationId xmlns:p14="http://schemas.microsoft.com/office/powerpoint/2010/main" val="29658983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Distinción terminológica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36617" y="2803030"/>
            <a:ext cx="8853055" cy="3382620"/>
          </a:xfrm>
        </p:spPr>
        <p:txBody>
          <a:bodyPr rtlCol="0"/>
          <a:lstStyle>
            <a:defPPr>
              <a:defRPr lang="es-ES"/>
            </a:defPPr>
          </a:lstStyle>
          <a:p>
            <a:pPr>
              <a:lnSpc>
                <a:spcPct val="100000"/>
              </a:lnSpc>
              <a:spcAft>
                <a:spcPts val="1200"/>
              </a:spcAft>
            </a:pPr>
            <a:r>
              <a:rPr lang="es-MX" sz="3200" dirty="0" smtClean="0"/>
              <a:t>El </a:t>
            </a:r>
            <a:r>
              <a:rPr lang="es-MX" sz="3200" dirty="0"/>
              <a:t>Séptimo </a:t>
            </a:r>
            <a:r>
              <a:rPr lang="es-MX" sz="3200" dirty="0" smtClean="0"/>
              <a:t>Tribunal Colegiado </a:t>
            </a:r>
            <a:r>
              <a:rPr lang="es-MX" sz="3200" dirty="0"/>
              <a:t>en Materia Administrativa del Primer Circuito, señaló, </a:t>
            </a:r>
            <a:r>
              <a:rPr lang="es-MX" sz="3200" dirty="0" smtClean="0"/>
              <a:t>que </a:t>
            </a:r>
            <a:r>
              <a:rPr lang="es-MX" sz="3200" b="1" i="1" dirty="0"/>
              <a:t>“al </a:t>
            </a:r>
            <a:r>
              <a:rPr lang="es-MX" sz="3200" b="1" i="1" u="sng" dirty="0"/>
              <a:t>derecho administrativo sancionador</a:t>
            </a:r>
            <a:r>
              <a:rPr lang="es-MX" sz="3200" b="1" i="1" dirty="0"/>
              <a:t> le son aplicables los </a:t>
            </a:r>
            <a:r>
              <a:rPr lang="es-MX" sz="3200" b="1" i="1" dirty="0" smtClean="0"/>
              <a:t>principios </a:t>
            </a:r>
            <a:r>
              <a:rPr lang="es-MX" sz="3200" b="1" i="1" dirty="0"/>
              <a:t>del derecho penal </a:t>
            </a:r>
            <a:r>
              <a:rPr lang="es-MX" sz="3200" b="1" i="1" dirty="0" smtClean="0"/>
              <a:t>al </a:t>
            </a:r>
            <a:r>
              <a:rPr lang="es-MX" sz="3200" b="1" i="1" dirty="0"/>
              <a:t>constituir </a:t>
            </a:r>
            <a:r>
              <a:rPr lang="es-MX" sz="3200" b="1" i="1" dirty="0" smtClean="0"/>
              <a:t>ambos, manifestaciones de </a:t>
            </a:r>
            <a:r>
              <a:rPr lang="es-MX" sz="3200" b="1" i="1" dirty="0"/>
              <a:t>la potestad punitiva del Estado.”</a:t>
            </a:r>
            <a:endParaRPr lang="es-MX" sz="32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7</a:t>
            </a:fld>
            <a:endParaRPr lang="es-ES" dirty="0"/>
          </a:p>
        </p:txBody>
      </p:sp>
    </p:spTree>
    <p:extLst>
      <p:ext uri="{BB962C8B-B14F-4D97-AF65-F5344CB8AC3E}">
        <p14:creationId xmlns:p14="http://schemas.microsoft.com/office/powerpoint/2010/main" val="285531405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PREÁMBULO</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70</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194559" y="2766737"/>
            <a:ext cx="9531276" cy="3218308"/>
          </a:xfrm>
        </p:spPr>
        <p:txBody>
          <a:bodyPr rtlCol="0"/>
          <a:lstStyle>
            <a:defPPr>
              <a:defRPr lang="es-ES"/>
            </a:defPPr>
          </a:lstStyle>
          <a:p>
            <a:pPr>
              <a:lnSpc>
                <a:spcPct val="100000"/>
              </a:lnSpc>
              <a:spcAft>
                <a:spcPts val="1200"/>
              </a:spcAft>
            </a:pPr>
            <a:r>
              <a:rPr lang="es-MX" sz="4000" dirty="0"/>
              <a:t>L</a:t>
            </a:r>
            <a:r>
              <a:rPr lang="es-MX" sz="4000" dirty="0" smtClean="0"/>
              <a:t>as </a:t>
            </a:r>
            <a:r>
              <a:rPr lang="es-MX" sz="4000" dirty="0"/>
              <a:t>faltas reprochables administrativamente a los servidores están previstas Ley de Responsabilidades Administrativas para el Estado de Guanajuato</a:t>
            </a:r>
            <a:endParaRPr lang="es-ES" sz="4000" dirty="0"/>
          </a:p>
        </p:txBody>
      </p:sp>
    </p:spTree>
    <p:extLst>
      <p:ext uri="{BB962C8B-B14F-4D97-AF65-F5344CB8AC3E}">
        <p14:creationId xmlns:p14="http://schemas.microsoft.com/office/powerpoint/2010/main" val="241390514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a:t>PREÁMBULO</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71</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793632"/>
            <a:ext cx="8677836" cy="3218308"/>
          </a:xfrm>
        </p:spPr>
        <p:txBody>
          <a:bodyPr rtlCol="0"/>
          <a:lstStyle>
            <a:defPPr>
              <a:defRPr lang="es-ES"/>
            </a:defPPr>
          </a:lstStyle>
          <a:p>
            <a:pPr algn="just">
              <a:lnSpc>
                <a:spcPct val="100000"/>
              </a:lnSpc>
              <a:spcAft>
                <a:spcPts val="1200"/>
              </a:spcAft>
            </a:pPr>
            <a:r>
              <a:rPr lang="es-MX" sz="3800" dirty="0" smtClean="0"/>
              <a:t>Las </a:t>
            </a:r>
            <a:r>
              <a:rPr lang="es-MX" sz="3800" b="1" i="1" dirty="0"/>
              <a:t>normas administrativas sancionadoras</a:t>
            </a:r>
            <a:r>
              <a:rPr lang="es-MX" sz="3800" dirty="0"/>
              <a:t> </a:t>
            </a:r>
            <a:r>
              <a:rPr lang="es-MX" sz="3800" dirty="0" smtClean="0"/>
              <a:t>cumplen </a:t>
            </a:r>
            <a:r>
              <a:rPr lang="es-MX" sz="3800" dirty="0"/>
              <a:t>una función de mantenimiento y protección de un sistema, en el caso, del </a:t>
            </a:r>
            <a:r>
              <a:rPr lang="es-MX" sz="3800" dirty="0" smtClean="0"/>
              <a:t>servicio </a:t>
            </a:r>
            <a:r>
              <a:rPr lang="es-MX" sz="3800" dirty="0"/>
              <a:t>público.</a:t>
            </a:r>
            <a:endParaRPr lang="es-ES" sz="3800" dirty="0"/>
          </a:p>
        </p:txBody>
      </p:sp>
    </p:spTree>
    <p:extLst>
      <p:ext uri="{BB962C8B-B14F-4D97-AF65-F5344CB8AC3E}">
        <p14:creationId xmlns:p14="http://schemas.microsoft.com/office/powerpoint/2010/main" val="303445651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a:t>PREÁMBULO</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72</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793632"/>
            <a:ext cx="8677836" cy="3218308"/>
          </a:xfrm>
        </p:spPr>
        <p:txBody>
          <a:bodyPr rtlCol="0"/>
          <a:lstStyle>
            <a:defPPr>
              <a:defRPr lang="es-ES"/>
            </a:defPPr>
          </a:lstStyle>
          <a:p>
            <a:pPr algn="just">
              <a:lnSpc>
                <a:spcPct val="100000"/>
              </a:lnSpc>
              <a:spcAft>
                <a:spcPts val="1200"/>
              </a:spcAft>
            </a:pPr>
            <a:r>
              <a:rPr lang="es-MX" sz="3100" dirty="0" smtClean="0"/>
              <a:t>Los </a:t>
            </a:r>
            <a:r>
              <a:rPr lang="es-MX" sz="3100" dirty="0"/>
              <a:t>bienes tutelados son los principios que </a:t>
            </a:r>
            <a:r>
              <a:rPr lang="es-MX" sz="3100" dirty="0" smtClean="0"/>
              <a:t>rigen el servicio público, enunciados </a:t>
            </a:r>
            <a:r>
              <a:rPr lang="es-MX" sz="3100" dirty="0"/>
              <a:t>en el artículo 7: </a:t>
            </a:r>
            <a:r>
              <a:rPr lang="es-MX" sz="3100" b="1" i="1" dirty="0"/>
              <a:t>“de disciplina, legalidad, objetividad, profesionalismo, honradez, lealtad, imparcialidad, integridad, rendición de cuentas, eficacia y </a:t>
            </a:r>
            <a:r>
              <a:rPr lang="es-MX" sz="3100" b="1" i="1" dirty="0" smtClean="0"/>
              <a:t>eficiencia”</a:t>
            </a:r>
            <a:r>
              <a:rPr lang="es-MX" sz="3100" dirty="0" smtClean="0"/>
              <a:t>.</a:t>
            </a:r>
            <a:endParaRPr lang="es-ES" sz="3100" dirty="0"/>
          </a:p>
        </p:txBody>
      </p:sp>
    </p:spTree>
    <p:extLst>
      <p:ext uri="{BB962C8B-B14F-4D97-AF65-F5344CB8AC3E}">
        <p14:creationId xmlns:p14="http://schemas.microsoft.com/office/powerpoint/2010/main" val="291079777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a:t>PREÁMBULO</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73</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937072"/>
            <a:ext cx="8677836" cy="3218308"/>
          </a:xfrm>
        </p:spPr>
        <p:txBody>
          <a:bodyPr rtlCol="0"/>
          <a:lstStyle>
            <a:defPPr>
              <a:defRPr lang="es-ES"/>
            </a:defPPr>
          </a:lstStyle>
          <a:p>
            <a:pPr algn="just">
              <a:lnSpc>
                <a:spcPct val="100000"/>
              </a:lnSpc>
              <a:spcAft>
                <a:spcPts val="1200"/>
              </a:spcAft>
            </a:pPr>
            <a:r>
              <a:rPr lang="es-MX" sz="3600" dirty="0"/>
              <a:t>Luego, debe tenerse en cuenta que </a:t>
            </a:r>
            <a:r>
              <a:rPr lang="es-MX" sz="3600" b="1" dirty="0"/>
              <a:t>la afectación o lesión al bien jurídico</a:t>
            </a:r>
            <a:r>
              <a:rPr lang="es-MX" sz="3600" dirty="0"/>
              <a:t> es </a:t>
            </a:r>
            <a:r>
              <a:rPr lang="es-MX" sz="3600" dirty="0" smtClean="0"/>
              <a:t>un </a:t>
            </a:r>
            <a:r>
              <a:rPr lang="es-MX" sz="3600" dirty="0"/>
              <a:t>requisito necesario para considerar que se ha cometido una infracción </a:t>
            </a:r>
            <a:r>
              <a:rPr lang="es-MX" sz="3600" dirty="0" smtClean="0"/>
              <a:t>administrativa</a:t>
            </a:r>
            <a:r>
              <a:rPr lang="es-MX" sz="3600" dirty="0"/>
              <a:t>.</a:t>
            </a:r>
            <a:endParaRPr lang="es-ES" sz="3600" dirty="0"/>
          </a:p>
        </p:txBody>
      </p:sp>
    </p:spTree>
    <p:extLst>
      <p:ext uri="{BB962C8B-B14F-4D97-AF65-F5344CB8AC3E}">
        <p14:creationId xmlns:p14="http://schemas.microsoft.com/office/powerpoint/2010/main" val="365990300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a:t>PREÁMBULO</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74</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3179127"/>
            <a:ext cx="8677836" cy="3218308"/>
          </a:xfrm>
        </p:spPr>
        <p:txBody>
          <a:bodyPr rtlCol="0"/>
          <a:lstStyle>
            <a:defPPr>
              <a:defRPr lang="es-ES"/>
            </a:defPPr>
          </a:lstStyle>
          <a:p>
            <a:pPr algn="just">
              <a:lnSpc>
                <a:spcPct val="100000"/>
              </a:lnSpc>
              <a:spcAft>
                <a:spcPts val="1200"/>
              </a:spcAft>
            </a:pPr>
            <a:r>
              <a:rPr lang="es-MX" sz="3600" dirty="0" smtClean="0"/>
              <a:t>Es </a:t>
            </a:r>
            <a:r>
              <a:rPr lang="es-MX" sz="3600" dirty="0"/>
              <a:t>necesario tener presente que el </a:t>
            </a:r>
            <a:r>
              <a:rPr lang="es-MX" sz="3600" b="1" i="1" u="sng" dirty="0"/>
              <a:t>principio de </a:t>
            </a:r>
            <a:r>
              <a:rPr lang="es-MX" sz="3600" b="1" i="1" u="sng" dirty="0" smtClean="0"/>
              <a:t>tipicidad</a:t>
            </a:r>
            <a:r>
              <a:rPr lang="es-MX" sz="3600" dirty="0" smtClean="0"/>
              <a:t> </a:t>
            </a:r>
            <a:r>
              <a:rPr lang="es-MX" sz="3600" dirty="0"/>
              <a:t>que rige en materia penal es aplicable, en principio, al </a:t>
            </a:r>
            <a:r>
              <a:rPr lang="es-MX" sz="3600" b="1" i="1" u="sng" dirty="0" smtClean="0"/>
              <a:t>derecho disciplinario</a:t>
            </a:r>
            <a:r>
              <a:rPr lang="es-MX" sz="3600" dirty="0" smtClean="0"/>
              <a:t>.</a:t>
            </a:r>
            <a:endParaRPr lang="es-ES" sz="3600" dirty="0"/>
          </a:p>
        </p:txBody>
      </p:sp>
    </p:spTree>
    <p:extLst>
      <p:ext uri="{BB962C8B-B14F-4D97-AF65-F5344CB8AC3E}">
        <p14:creationId xmlns:p14="http://schemas.microsoft.com/office/powerpoint/2010/main" val="195535675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r>
              <a:rPr lang="es-MX" sz="4400" b="1" dirty="0"/>
              <a:t>PREÁMBULO</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596844"/>
            <a:ext cx="8853055" cy="3427435"/>
          </a:xfrm>
        </p:spPr>
        <p:txBody>
          <a:bodyPr rtlCol="0"/>
          <a:lstStyle>
            <a:defPPr>
              <a:defRPr lang="es-ES"/>
            </a:defPPr>
          </a:lstStyle>
          <a:p>
            <a:pPr>
              <a:lnSpc>
                <a:spcPct val="100000"/>
              </a:lnSpc>
              <a:spcAft>
                <a:spcPts val="1200"/>
              </a:spcAft>
            </a:pPr>
            <a:r>
              <a:rPr lang="es-MX" sz="2900" dirty="0" smtClean="0"/>
              <a:t>Sin embargo, </a:t>
            </a:r>
            <a:r>
              <a:rPr lang="es-MX" sz="2900" b="1" u="sng" dirty="0" smtClean="0"/>
              <a:t>no</a:t>
            </a:r>
            <a:r>
              <a:rPr lang="es-MX" sz="2900" dirty="0" smtClean="0"/>
              <a:t> </a:t>
            </a:r>
            <a:r>
              <a:rPr lang="es-MX" sz="2900" dirty="0"/>
              <a:t>debe </a:t>
            </a:r>
            <a:r>
              <a:rPr lang="es-MX" sz="2900" dirty="0" smtClean="0"/>
              <a:t>soslayarse </a:t>
            </a:r>
            <a:r>
              <a:rPr lang="es-MX" sz="2900" dirty="0"/>
              <a:t>que desde el punto de vista </a:t>
            </a:r>
            <a:r>
              <a:rPr lang="es-MX" sz="2900" dirty="0" smtClean="0"/>
              <a:t>jurídico, </a:t>
            </a:r>
            <a:r>
              <a:rPr lang="es-MX" sz="2900" b="1" dirty="0"/>
              <a:t>existen diferencias en la </a:t>
            </a:r>
            <a:r>
              <a:rPr lang="es-MX" sz="2900" b="1" dirty="0" smtClean="0"/>
              <a:t>construcción </a:t>
            </a:r>
            <a:r>
              <a:rPr lang="es-MX" sz="2900" b="1" dirty="0"/>
              <a:t>legislativa de las figuras constitutivas de delito y de aquéllas que </a:t>
            </a:r>
            <a:r>
              <a:rPr lang="es-MX" sz="2900" b="1" dirty="0" smtClean="0"/>
              <a:t>actualizan </a:t>
            </a:r>
            <a:r>
              <a:rPr lang="es-MX" sz="2900" b="1" dirty="0"/>
              <a:t>alguna causa de responsabilidad administrativa</a:t>
            </a:r>
            <a:r>
              <a:rPr lang="es-MX" sz="2900" dirty="0"/>
              <a:t>, </a:t>
            </a:r>
            <a:r>
              <a:rPr lang="es-MX" sz="2900" b="1" i="1" dirty="0"/>
              <a:t>lo que </a:t>
            </a:r>
            <a:r>
              <a:rPr lang="es-MX" sz="2900" b="1" i="1" u="sng" dirty="0" smtClean="0"/>
              <a:t>en ciertos casos</a:t>
            </a:r>
            <a:r>
              <a:rPr lang="es-MX" sz="2900" b="1" i="1" dirty="0" smtClean="0"/>
              <a:t> impide </a:t>
            </a:r>
            <a:r>
              <a:rPr lang="es-MX" sz="2900" b="1" i="1" dirty="0"/>
              <a:t>abordar </a:t>
            </a:r>
            <a:r>
              <a:rPr lang="es-MX" sz="2900" b="1" i="1" dirty="0" smtClean="0"/>
              <a:t>su </a:t>
            </a:r>
            <a:r>
              <a:rPr lang="es-MX" sz="2900" b="1" i="1" dirty="0"/>
              <a:t>análisis en idénticas circunstancias</a:t>
            </a:r>
            <a:r>
              <a:rPr lang="es-MX" sz="2900" dirty="0" smtClean="0"/>
              <a:t>.</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75</a:t>
            </a:fld>
            <a:endParaRPr lang="es-ES" dirty="0"/>
          </a:p>
        </p:txBody>
      </p:sp>
    </p:spTree>
    <p:extLst>
      <p:ext uri="{BB962C8B-B14F-4D97-AF65-F5344CB8AC3E}">
        <p14:creationId xmlns:p14="http://schemas.microsoft.com/office/powerpoint/2010/main" val="196321677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conducta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92689"/>
            <a:ext cx="8853055" cy="3427435"/>
          </a:xfrm>
        </p:spPr>
        <p:txBody>
          <a:bodyPr rtlCol="0"/>
          <a:lstStyle>
            <a:defPPr>
              <a:defRPr lang="es-ES"/>
            </a:defPPr>
          </a:lstStyle>
          <a:p>
            <a:pPr>
              <a:lnSpc>
                <a:spcPct val="100000"/>
              </a:lnSpc>
              <a:spcAft>
                <a:spcPts val="1200"/>
              </a:spcAft>
            </a:pPr>
            <a:r>
              <a:rPr lang="es-MX" sz="4400" dirty="0" smtClean="0"/>
              <a:t>En </a:t>
            </a:r>
            <a:r>
              <a:rPr lang="es-MX" sz="4400" dirty="0"/>
              <a:t>materia </a:t>
            </a:r>
            <a:r>
              <a:rPr lang="es-MX" sz="4400" dirty="0" smtClean="0"/>
              <a:t>penal, </a:t>
            </a:r>
            <a:r>
              <a:rPr lang="es-MX" sz="4400" b="1" dirty="0" smtClean="0"/>
              <a:t>el </a:t>
            </a:r>
            <a:r>
              <a:rPr lang="es-MX" sz="4400" b="1" dirty="0"/>
              <a:t>legislador define los delitos como una acción </a:t>
            </a:r>
            <a:r>
              <a:rPr lang="es-MX" sz="4400" b="1" dirty="0" smtClean="0"/>
              <a:t>u </a:t>
            </a:r>
            <a:r>
              <a:rPr lang="es-MX" sz="4400" b="1" dirty="0"/>
              <a:t>omisión </a:t>
            </a:r>
            <a:r>
              <a:rPr lang="es-MX" sz="4400" b="1" u="sng" dirty="0"/>
              <a:t>atribuyendo una sanción </a:t>
            </a:r>
            <a:r>
              <a:rPr lang="es-MX" sz="4400" b="1" u="sng" dirty="0" smtClean="0"/>
              <a:t>específica</a:t>
            </a:r>
            <a:endParaRPr lang="es-MX" sz="44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76</a:t>
            </a:fld>
            <a:endParaRPr lang="es-ES" dirty="0"/>
          </a:p>
        </p:txBody>
      </p:sp>
    </p:spTree>
    <p:extLst>
      <p:ext uri="{BB962C8B-B14F-4D97-AF65-F5344CB8AC3E}">
        <p14:creationId xmlns:p14="http://schemas.microsoft.com/office/powerpoint/2010/main" val="370320710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conducta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56829"/>
            <a:ext cx="8853055" cy="3427435"/>
          </a:xfrm>
        </p:spPr>
        <p:txBody>
          <a:bodyPr rtlCol="0"/>
          <a:lstStyle>
            <a:defPPr>
              <a:defRPr lang="es-ES"/>
            </a:defPPr>
          </a:lstStyle>
          <a:p>
            <a:pPr>
              <a:lnSpc>
                <a:spcPct val="100000"/>
              </a:lnSpc>
              <a:spcAft>
                <a:spcPts val="1200"/>
              </a:spcAft>
            </a:pPr>
            <a:r>
              <a:rPr lang="es-MX" sz="3600" dirty="0" smtClean="0"/>
              <a:t>En la </a:t>
            </a:r>
            <a:r>
              <a:rPr lang="es-MX" sz="3600" b="1" dirty="0"/>
              <a:t>ley </a:t>
            </a:r>
            <a:r>
              <a:rPr lang="es-MX" sz="3600" b="1" dirty="0" smtClean="0"/>
              <a:t>penal se </a:t>
            </a:r>
            <a:r>
              <a:rPr lang="es-MX" sz="3600" b="1" dirty="0"/>
              <a:t>señala con </a:t>
            </a:r>
            <a:r>
              <a:rPr lang="es-MX" sz="3600" b="1" dirty="0" smtClean="0"/>
              <a:t>precisión</a:t>
            </a:r>
            <a:r>
              <a:rPr lang="es-MX" sz="3600" dirty="0" smtClean="0"/>
              <a:t> </a:t>
            </a:r>
            <a:r>
              <a:rPr lang="es-MX" sz="3600" dirty="0"/>
              <a:t>cuál es la acción u omisión que se estima merecedora de una pena y </a:t>
            </a:r>
            <a:r>
              <a:rPr lang="es-MX" sz="3600" dirty="0" smtClean="0"/>
              <a:t>cual </a:t>
            </a:r>
            <a:r>
              <a:rPr lang="es-MX" sz="3600" dirty="0"/>
              <a:t>será esta; dicha descripción es la que se conoce como </a:t>
            </a:r>
            <a:r>
              <a:rPr lang="es-MX" sz="3600" b="1" i="1" dirty="0"/>
              <a:t>“tipo</a:t>
            </a:r>
            <a:r>
              <a:rPr lang="es-MX" sz="3600" b="1" i="1" dirty="0" smtClean="0"/>
              <a:t>”</a:t>
            </a:r>
            <a:r>
              <a:rPr lang="es-MX" sz="3600" dirty="0" smtClean="0"/>
              <a:t>.</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77</a:t>
            </a:fld>
            <a:endParaRPr lang="es-ES" dirty="0"/>
          </a:p>
        </p:txBody>
      </p:sp>
    </p:spTree>
    <p:extLst>
      <p:ext uri="{BB962C8B-B14F-4D97-AF65-F5344CB8AC3E}">
        <p14:creationId xmlns:p14="http://schemas.microsoft.com/office/powerpoint/2010/main" val="1777845892"/>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Alejandro nieto</a:t>
            </a:r>
            <a:br>
              <a:rPr lang="es-ES" sz="2800" b="1" dirty="0" smtClean="0"/>
            </a:br>
            <a:r>
              <a:rPr lang="es-ES" sz="2800" b="1" i="1" dirty="0" smtClean="0"/>
              <a:t>derecho administrativo sancionador</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78</a:t>
            </a:fld>
            <a:endParaRPr lang="es-ES"/>
          </a:p>
        </p:txBody>
      </p:sp>
      <p:sp>
        <p:nvSpPr>
          <p:cNvPr id="12" name="9 Marcador de texto"/>
          <p:cNvSpPr>
            <a:spLocks noGrp="1"/>
          </p:cNvSpPr>
          <p:nvPr>
            <p:ph type="body" sz="quarter" idx="16"/>
          </p:nvPr>
        </p:nvSpPr>
        <p:spPr>
          <a:xfrm>
            <a:off x="4858870" y="770972"/>
            <a:ext cx="6687672" cy="5656722"/>
          </a:xfrm>
        </p:spPr>
        <p:txBody>
          <a:bodyPr/>
          <a:lstStyle/>
          <a:p>
            <a:pPr algn="just">
              <a:lnSpc>
                <a:spcPct val="100000"/>
              </a:lnSpc>
              <a:spcAft>
                <a:spcPts val="1200"/>
              </a:spcAft>
            </a:pPr>
            <a:r>
              <a:rPr lang="es-MX" sz="2800" dirty="0" smtClean="0"/>
              <a:t>En </a:t>
            </a:r>
            <a:r>
              <a:rPr lang="es-MX" sz="2800" dirty="0"/>
              <a:t>el Derecho Penal </a:t>
            </a:r>
            <a:r>
              <a:rPr lang="es-MX" sz="2800" b="1" dirty="0"/>
              <a:t>la estructura de la norma punitiva es </a:t>
            </a:r>
            <a:r>
              <a:rPr lang="es-MX" sz="2800" b="1" dirty="0" smtClean="0"/>
              <a:t>sencilla</a:t>
            </a:r>
            <a:r>
              <a:rPr lang="es-MX" sz="2800" dirty="0"/>
              <a:t>, puesto que tanto la tipificación de la infracción como atribución de </a:t>
            </a:r>
            <a:r>
              <a:rPr lang="es-MX" sz="2800" dirty="0" smtClean="0"/>
              <a:t>la </a:t>
            </a:r>
            <a:r>
              <a:rPr lang="es-MX" sz="2800" dirty="0"/>
              <a:t>sanción </a:t>
            </a:r>
            <a:r>
              <a:rPr lang="es-MX" sz="2800" b="1" dirty="0"/>
              <a:t>tienen lugar, salvo excepciones, de forma directa e </a:t>
            </a:r>
            <a:r>
              <a:rPr lang="es-MX" sz="2800" b="1" dirty="0" smtClean="0"/>
              <a:t>individualizada</a:t>
            </a:r>
            <a:r>
              <a:rPr lang="es-MX" sz="2800" dirty="0" smtClean="0"/>
              <a:t>.</a:t>
            </a:r>
          </a:p>
          <a:p>
            <a:pPr algn="just">
              <a:lnSpc>
                <a:spcPct val="100000"/>
              </a:lnSpc>
              <a:spcAft>
                <a:spcPts val="1200"/>
              </a:spcAft>
            </a:pPr>
            <a:r>
              <a:rPr lang="es-MX" sz="2800" dirty="0" smtClean="0"/>
              <a:t>En </a:t>
            </a:r>
            <a:r>
              <a:rPr lang="es-MX" sz="2800" dirty="0"/>
              <a:t>el Derecho Administrativo Sancionador el </a:t>
            </a:r>
            <a:r>
              <a:rPr lang="es-MX" sz="2800" dirty="0" smtClean="0"/>
              <a:t>mecanismo </a:t>
            </a:r>
            <a:r>
              <a:rPr lang="es-MX" sz="2800" dirty="0"/>
              <a:t>es mucho más complejo, </a:t>
            </a:r>
            <a:r>
              <a:rPr lang="es-MX" sz="2800" b="1" dirty="0"/>
              <a:t>ya que con frecuencia la tipificación no </a:t>
            </a:r>
            <a:r>
              <a:rPr lang="es-MX" sz="2800" b="1" dirty="0" smtClean="0"/>
              <a:t>es </a:t>
            </a:r>
            <a:r>
              <a:rPr lang="es-MX" sz="2800" b="1" dirty="0"/>
              <a:t>directa sino por remisión y la atribución no es individualizada sino </a:t>
            </a:r>
            <a:r>
              <a:rPr lang="es-MX" sz="2800" b="1" dirty="0" smtClean="0"/>
              <a:t>genérica</a:t>
            </a:r>
            <a:r>
              <a:rPr lang="es-MX" sz="2800" dirty="0" smtClean="0"/>
              <a:t>.</a:t>
            </a:r>
          </a:p>
        </p:txBody>
      </p:sp>
    </p:spTree>
    <p:extLst>
      <p:ext uri="{BB962C8B-B14F-4D97-AF65-F5344CB8AC3E}">
        <p14:creationId xmlns:p14="http://schemas.microsoft.com/office/powerpoint/2010/main" val="93563874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Alejandro nieto</a:t>
            </a:r>
            <a:br>
              <a:rPr lang="es-ES" sz="2800" b="1" dirty="0" smtClean="0"/>
            </a:br>
            <a:r>
              <a:rPr lang="es-ES" sz="2800" b="1" i="1" dirty="0" smtClean="0"/>
              <a:t>derecho administrativo sancionador</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79</a:t>
            </a:fld>
            <a:endParaRPr lang="es-ES"/>
          </a:p>
        </p:txBody>
      </p:sp>
      <p:sp>
        <p:nvSpPr>
          <p:cNvPr id="12" name="9 Marcador de texto"/>
          <p:cNvSpPr>
            <a:spLocks noGrp="1"/>
          </p:cNvSpPr>
          <p:nvPr>
            <p:ph type="body" sz="quarter" idx="16"/>
          </p:nvPr>
        </p:nvSpPr>
        <p:spPr>
          <a:xfrm>
            <a:off x="4831971" y="1066812"/>
            <a:ext cx="6481484" cy="4849898"/>
          </a:xfrm>
        </p:spPr>
        <p:txBody>
          <a:bodyPr/>
          <a:lstStyle/>
          <a:p>
            <a:pPr algn="just">
              <a:lnSpc>
                <a:spcPct val="100000"/>
              </a:lnSpc>
              <a:spcAft>
                <a:spcPts val="1200"/>
              </a:spcAft>
            </a:pPr>
            <a:r>
              <a:rPr lang="es-MX" sz="2400" b="1" dirty="0" smtClean="0"/>
              <a:t>El </a:t>
            </a:r>
            <a:r>
              <a:rPr lang="es-MX" sz="2400" b="1" dirty="0"/>
              <a:t>mandato de </a:t>
            </a:r>
            <a:r>
              <a:rPr lang="es-MX" sz="2400" b="1" dirty="0" smtClean="0"/>
              <a:t>tipificación </a:t>
            </a:r>
            <a:r>
              <a:rPr lang="es-MX" sz="2400" b="1" dirty="0"/>
              <a:t>(y por ende la misma reserva legal y, en último extremo, el </a:t>
            </a:r>
            <a:r>
              <a:rPr lang="es-MX" sz="2400" b="1" dirty="0" smtClean="0"/>
              <a:t>principio </a:t>
            </a:r>
            <a:r>
              <a:rPr lang="es-MX" sz="2400" b="1" dirty="0"/>
              <a:t>de legalidad)</a:t>
            </a:r>
            <a:r>
              <a:rPr lang="es-MX" sz="2400" dirty="0"/>
              <a:t> tiene un alcance muy distinto en el Derecho </a:t>
            </a:r>
            <a:r>
              <a:rPr lang="es-MX" sz="2400" dirty="0" smtClean="0"/>
              <a:t>Administrativo </a:t>
            </a:r>
            <a:r>
              <a:rPr lang="es-MX" sz="2400" dirty="0"/>
              <a:t>y en el Derecho </a:t>
            </a:r>
            <a:r>
              <a:rPr lang="es-MX" sz="2400" dirty="0" smtClean="0"/>
              <a:t>Penal.</a:t>
            </a:r>
          </a:p>
          <a:p>
            <a:pPr algn="just">
              <a:lnSpc>
                <a:spcPct val="100000"/>
              </a:lnSpc>
              <a:spcAft>
                <a:spcPts val="1200"/>
              </a:spcAft>
            </a:pPr>
            <a:r>
              <a:rPr lang="es-MX" sz="2400" dirty="0" smtClean="0"/>
              <a:t>Buena </a:t>
            </a:r>
            <a:r>
              <a:rPr lang="es-MX" sz="2400" dirty="0"/>
              <a:t>parte de la doctrina y de la </a:t>
            </a:r>
            <a:r>
              <a:rPr lang="es-MX" sz="2400" dirty="0" smtClean="0"/>
              <a:t>jurisprudencia</a:t>
            </a:r>
            <a:r>
              <a:rPr lang="es-MX" sz="2400" dirty="0"/>
              <a:t>, seducidas por la comodidad de las equiparaciones, no se </a:t>
            </a:r>
            <a:r>
              <a:rPr lang="es-MX" sz="2400" dirty="0" smtClean="0"/>
              <a:t>percatan </a:t>
            </a:r>
            <a:r>
              <a:rPr lang="es-MX" sz="2400" dirty="0"/>
              <a:t>siempre de este fenómeno </a:t>
            </a:r>
            <a:r>
              <a:rPr lang="es-MX" sz="2400" b="1" dirty="0"/>
              <a:t>y </a:t>
            </a:r>
            <a:r>
              <a:rPr lang="es-MX" sz="2400" b="1" dirty="0" smtClean="0"/>
              <a:t>actúan </a:t>
            </a:r>
            <a:r>
              <a:rPr lang="es-MX" sz="2400" b="1" dirty="0"/>
              <a:t>con rigorismo formal que para nada beneficia ni a los intereses públicos ni a las garantías </a:t>
            </a:r>
            <a:r>
              <a:rPr lang="es-MX" sz="2400" b="1" dirty="0" smtClean="0"/>
              <a:t>individuales</a:t>
            </a:r>
            <a:r>
              <a:rPr lang="es-MX" sz="2400" dirty="0" smtClean="0"/>
              <a:t>.</a:t>
            </a:r>
            <a:endParaRPr lang="es-MX" sz="2400" dirty="0"/>
          </a:p>
          <a:p>
            <a:pPr algn="just">
              <a:lnSpc>
                <a:spcPct val="100000"/>
              </a:lnSpc>
              <a:spcAft>
                <a:spcPts val="1200"/>
              </a:spcAft>
            </a:pPr>
            <a:endParaRPr lang="es-MX" sz="2000" dirty="0" smtClean="0"/>
          </a:p>
        </p:txBody>
      </p:sp>
    </p:spTree>
    <p:extLst>
      <p:ext uri="{BB962C8B-B14F-4D97-AF65-F5344CB8AC3E}">
        <p14:creationId xmlns:p14="http://schemas.microsoft.com/office/powerpoint/2010/main" val="21429005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Distinción terminológica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36617" y="2543045"/>
            <a:ext cx="8853055" cy="3543990"/>
          </a:xfrm>
        </p:spPr>
        <p:txBody>
          <a:bodyPr rtlCol="0"/>
          <a:lstStyle>
            <a:defPPr>
              <a:defRPr lang="es-ES"/>
            </a:defPPr>
          </a:lstStyle>
          <a:p>
            <a:pPr>
              <a:lnSpc>
                <a:spcPct val="100000"/>
              </a:lnSpc>
              <a:spcAft>
                <a:spcPts val="1200"/>
              </a:spcAft>
            </a:pPr>
            <a:r>
              <a:rPr lang="es-MX" sz="3100" dirty="0" smtClean="0"/>
              <a:t>Lo relevante, el criterio reconoce esa </a:t>
            </a:r>
            <a:r>
              <a:rPr lang="es-MX" sz="3100" dirty="0"/>
              <a:t>potestad tanto para el </a:t>
            </a:r>
            <a:r>
              <a:rPr lang="es-MX" sz="3100" b="1" i="1" dirty="0"/>
              <a:t>derecho </a:t>
            </a:r>
            <a:r>
              <a:rPr lang="es-MX" sz="3100" b="1" i="1" dirty="0" smtClean="0"/>
              <a:t>administrativo </a:t>
            </a:r>
            <a:r>
              <a:rPr lang="es-MX" sz="3100" b="1" i="1" dirty="0"/>
              <a:t>sancionador</a:t>
            </a:r>
            <a:r>
              <a:rPr lang="es-MX" sz="3100" dirty="0"/>
              <a:t> como para </a:t>
            </a:r>
            <a:r>
              <a:rPr lang="es-MX" sz="3100" b="1" i="1" dirty="0"/>
              <a:t>el derecho </a:t>
            </a:r>
            <a:r>
              <a:rPr lang="es-MX" sz="3100" b="1" i="1" dirty="0" smtClean="0"/>
              <a:t>disciplinario</a:t>
            </a:r>
            <a:r>
              <a:rPr lang="es-MX" sz="3100" dirty="0" smtClean="0"/>
              <a:t>.</a:t>
            </a:r>
          </a:p>
          <a:p>
            <a:pPr>
              <a:lnSpc>
                <a:spcPct val="100000"/>
              </a:lnSpc>
              <a:spcAft>
                <a:spcPts val="1200"/>
              </a:spcAft>
            </a:pPr>
            <a:r>
              <a:rPr lang="es-MX" sz="3100" b="1" dirty="0" smtClean="0"/>
              <a:t>Sin embargo, no precisa que </a:t>
            </a:r>
            <a:r>
              <a:rPr lang="es-MX" sz="3100" b="1" u="sng" dirty="0"/>
              <a:t>ambas</a:t>
            </a:r>
            <a:r>
              <a:rPr lang="es-MX" sz="3100" b="1" dirty="0"/>
              <a:t> materias tienen sus propios </a:t>
            </a:r>
            <a:r>
              <a:rPr lang="es-MX" sz="3100" b="1" dirty="0" smtClean="0"/>
              <a:t>fundamentos constitucionales.</a:t>
            </a:r>
            <a:endParaRPr lang="es-MX" sz="3100" b="1" i="1"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8</a:t>
            </a:fld>
            <a:endParaRPr lang="es-ES" dirty="0"/>
          </a:p>
        </p:txBody>
      </p:sp>
    </p:spTree>
    <p:extLst>
      <p:ext uri="{BB962C8B-B14F-4D97-AF65-F5344CB8AC3E}">
        <p14:creationId xmlns:p14="http://schemas.microsoft.com/office/powerpoint/2010/main" val="128109950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Alejandro nieto</a:t>
            </a:r>
            <a:br>
              <a:rPr lang="es-ES" sz="2800" b="1" dirty="0" smtClean="0"/>
            </a:br>
            <a:r>
              <a:rPr lang="es-ES" sz="2800" b="1" i="1" dirty="0" smtClean="0"/>
              <a:t>derecho administrativo sancionador</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80</a:t>
            </a:fld>
            <a:endParaRPr lang="es-ES"/>
          </a:p>
        </p:txBody>
      </p:sp>
      <p:sp>
        <p:nvSpPr>
          <p:cNvPr id="12" name="9 Marcador de texto"/>
          <p:cNvSpPr>
            <a:spLocks noGrp="1"/>
          </p:cNvSpPr>
          <p:nvPr>
            <p:ph type="body" sz="quarter" idx="16"/>
          </p:nvPr>
        </p:nvSpPr>
        <p:spPr>
          <a:xfrm>
            <a:off x="4706470" y="770972"/>
            <a:ext cx="6687672" cy="5127804"/>
          </a:xfrm>
        </p:spPr>
        <p:txBody>
          <a:bodyPr/>
          <a:lstStyle/>
          <a:p>
            <a:pPr algn="just">
              <a:lnSpc>
                <a:spcPct val="100000"/>
              </a:lnSpc>
              <a:spcAft>
                <a:spcPts val="1200"/>
              </a:spcAft>
            </a:pPr>
            <a:r>
              <a:rPr lang="es-MX" sz="2800" dirty="0"/>
              <a:t>El repertorio de delitos es, por lo pronto, </a:t>
            </a:r>
            <a:r>
              <a:rPr lang="es-MX" sz="2800" b="1" dirty="0"/>
              <a:t>cuantitativamente limitado</a:t>
            </a:r>
            <a:r>
              <a:rPr lang="es-MX" sz="2800" dirty="0"/>
              <a:t>, </a:t>
            </a:r>
            <a:r>
              <a:rPr lang="es-MX" sz="2800" dirty="0" smtClean="0"/>
              <a:t>de </a:t>
            </a:r>
            <a:r>
              <a:rPr lang="es-MX" sz="2800" dirty="0"/>
              <a:t>tal manera que los catálogos del Código penal y demás leyes penales, por </a:t>
            </a:r>
            <a:r>
              <a:rPr lang="es-MX" sz="2800" dirty="0" smtClean="0"/>
              <a:t>muy </a:t>
            </a:r>
            <a:r>
              <a:rPr lang="es-MX" sz="2800" dirty="0"/>
              <a:t>amplios que parezcan, son fácilmente </a:t>
            </a:r>
            <a:r>
              <a:rPr lang="es-MX" sz="2800" dirty="0" smtClean="0"/>
              <a:t>cognoscibles.</a:t>
            </a:r>
          </a:p>
          <a:p>
            <a:pPr algn="just">
              <a:lnSpc>
                <a:spcPct val="100000"/>
              </a:lnSpc>
              <a:spcAft>
                <a:spcPts val="1200"/>
              </a:spcAft>
            </a:pPr>
            <a:r>
              <a:rPr lang="es-MX" sz="2800" dirty="0" smtClean="0"/>
              <a:t>El </a:t>
            </a:r>
            <a:r>
              <a:rPr lang="es-MX" sz="2800" b="1" dirty="0" smtClean="0"/>
              <a:t>repertorio </a:t>
            </a:r>
            <a:r>
              <a:rPr lang="es-MX" sz="2800" b="1" dirty="0"/>
              <a:t>de infracciones administrativas es literalmente </a:t>
            </a:r>
            <a:r>
              <a:rPr lang="es-MX" sz="2800" b="1" dirty="0" err="1"/>
              <a:t>indominable</a:t>
            </a:r>
            <a:r>
              <a:rPr lang="es-MX" sz="2800" dirty="0"/>
              <a:t> y, si </a:t>
            </a:r>
            <a:r>
              <a:rPr lang="es-MX" sz="2800" dirty="0" smtClean="0"/>
              <a:t>pretendiera </a:t>
            </a:r>
            <a:r>
              <a:rPr lang="es-MX" sz="2800" dirty="0"/>
              <a:t>ser exhaustivo, comprendería bibliotecas </a:t>
            </a:r>
            <a:r>
              <a:rPr lang="es-MX" sz="2800" dirty="0" smtClean="0"/>
              <a:t>enteras.</a:t>
            </a:r>
          </a:p>
        </p:txBody>
      </p:sp>
    </p:spTree>
    <p:extLst>
      <p:ext uri="{BB962C8B-B14F-4D97-AF65-F5344CB8AC3E}">
        <p14:creationId xmlns:p14="http://schemas.microsoft.com/office/powerpoint/2010/main" val="254953486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Alejandro nieto</a:t>
            </a:r>
            <a:br>
              <a:rPr lang="es-ES" sz="2800" b="1" dirty="0" smtClean="0"/>
            </a:br>
            <a:r>
              <a:rPr lang="es-ES" sz="2800" b="1" i="1" dirty="0" smtClean="0"/>
              <a:t>derecho administrativo sancionador</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81</a:t>
            </a:fld>
            <a:endParaRPr lang="es-ES"/>
          </a:p>
        </p:txBody>
      </p:sp>
      <p:sp>
        <p:nvSpPr>
          <p:cNvPr id="12" name="9 Marcador de texto"/>
          <p:cNvSpPr>
            <a:spLocks noGrp="1"/>
          </p:cNvSpPr>
          <p:nvPr>
            <p:ph type="body" sz="quarter" idx="16"/>
          </p:nvPr>
        </p:nvSpPr>
        <p:spPr>
          <a:xfrm>
            <a:off x="4876799" y="1192314"/>
            <a:ext cx="6687672" cy="4383734"/>
          </a:xfrm>
        </p:spPr>
        <p:txBody>
          <a:bodyPr/>
          <a:lstStyle/>
          <a:p>
            <a:pPr algn="just">
              <a:lnSpc>
                <a:spcPct val="100000"/>
              </a:lnSpc>
              <a:spcAft>
                <a:spcPts val="1200"/>
              </a:spcAft>
            </a:pPr>
            <a:r>
              <a:rPr lang="es-MX" sz="2800" dirty="0" smtClean="0"/>
              <a:t>La </a:t>
            </a:r>
            <a:r>
              <a:rPr lang="es-MX" sz="2800" dirty="0"/>
              <a:t>enumeración </a:t>
            </a:r>
            <a:r>
              <a:rPr lang="es-MX" sz="2800" dirty="0" smtClean="0"/>
              <a:t>de </a:t>
            </a:r>
            <a:r>
              <a:rPr lang="es-MX" sz="2800" dirty="0"/>
              <a:t>los delitos es de ordinario </a:t>
            </a:r>
            <a:r>
              <a:rPr lang="es-MX" sz="2800" b="1" dirty="0"/>
              <a:t>autónoma en cuanto que no remite a otras </a:t>
            </a:r>
            <a:r>
              <a:rPr lang="es-MX" sz="2800" b="1" dirty="0" smtClean="0"/>
              <a:t>normas</a:t>
            </a:r>
            <a:r>
              <a:rPr lang="es-MX" sz="2800" dirty="0"/>
              <a:t>. Por ello no puede haber, como regla, más delitos que los tipificados </a:t>
            </a:r>
            <a:r>
              <a:rPr lang="es-MX" sz="2800" dirty="0" smtClean="0"/>
              <a:t>directamente.</a:t>
            </a:r>
          </a:p>
          <a:p>
            <a:pPr algn="just">
              <a:lnSpc>
                <a:spcPct val="100000"/>
              </a:lnSpc>
              <a:spcAft>
                <a:spcPts val="1200"/>
              </a:spcAft>
            </a:pPr>
            <a:r>
              <a:rPr lang="es-MX" sz="2800" dirty="0" smtClean="0"/>
              <a:t>Las </a:t>
            </a:r>
            <a:r>
              <a:rPr lang="es-MX" sz="2800" dirty="0"/>
              <a:t>normas penales no prohíben ni ordenan nada sino que se limitan a advertir que determinadas conductas llevan aparejada una pena</a:t>
            </a:r>
            <a:r>
              <a:rPr lang="es-MX" sz="2800" dirty="0" smtClean="0"/>
              <a:t>.</a:t>
            </a:r>
          </a:p>
        </p:txBody>
      </p:sp>
    </p:spTree>
    <p:extLst>
      <p:ext uri="{BB962C8B-B14F-4D97-AF65-F5344CB8AC3E}">
        <p14:creationId xmlns:p14="http://schemas.microsoft.com/office/powerpoint/2010/main" val="275799574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Alejandro nieto</a:t>
            </a:r>
            <a:br>
              <a:rPr lang="es-ES" sz="2800" b="1" dirty="0" smtClean="0"/>
            </a:br>
            <a:r>
              <a:rPr lang="es-ES" sz="2800" b="1" i="1" dirty="0" smtClean="0"/>
              <a:t>derecho administrativo sancionador</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82</a:t>
            </a:fld>
            <a:endParaRPr lang="es-ES"/>
          </a:p>
        </p:txBody>
      </p:sp>
      <p:sp>
        <p:nvSpPr>
          <p:cNvPr id="12" name="9 Marcador de texto"/>
          <p:cNvSpPr>
            <a:spLocks noGrp="1"/>
          </p:cNvSpPr>
          <p:nvPr>
            <p:ph type="body" sz="quarter" idx="16"/>
          </p:nvPr>
        </p:nvSpPr>
        <p:spPr>
          <a:xfrm>
            <a:off x="4849905" y="995092"/>
            <a:ext cx="6687672" cy="4840934"/>
          </a:xfrm>
        </p:spPr>
        <p:txBody>
          <a:bodyPr/>
          <a:lstStyle/>
          <a:p>
            <a:pPr algn="just">
              <a:lnSpc>
                <a:spcPct val="100000"/>
              </a:lnSpc>
              <a:spcAft>
                <a:spcPts val="1200"/>
              </a:spcAft>
            </a:pPr>
            <a:r>
              <a:rPr lang="es-MX" sz="2800" dirty="0"/>
              <a:t>Los tipos sancionadores administrativos, por el contrario, </a:t>
            </a:r>
            <a:r>
              <a:rPr lang="es-MX" sz="2800" b="1" dirty="0"/>
              <a:t>no son </a:t>
            </a:r>
            <a:r>
              <a:rPr lang="es-MX" sz="2800" b="1" dirty="0" smtClean="0"/>
              <a:t>autónomos </a:t>
            </a:r>
            <a:r>
              <a:rPr lang="es-MX" sz="2800" b="1" dirty="0"/>
              <a:t>sino que se remiten a otra norma en la que se formula una orden </a:t>
            </a:r>
            <a:r>
              <a:rPr lang="es-MX" sz="2800" b="1" dirty="0" smtClean="0"/>
              <a:t>o </a:t>
            </a:r>
            <a:r>
              <a:rPr lang="es-MX" sz="2800" b="1" dirty="0"/>
              <a:t>una prohibición</a:t>
            </a:r>
            <a:r>
              <a:rPr lang="es-MX" sz="2800" dirty="0"/>
              <a:t>, cuyo incumplimiento supone cabalmente la infracción. </a:t>
            </a:r>
          </a:p>
          <a:p>
            <a:pPr algn="just">
              <a:lnSpc>
                <a:spcPct val="100000"/>
              </a:lnSpc>
              <a:spcAft>
                <a:spcPts val="1200"/>
              </a:spcAft>
            </a:pPr>
            <a:r>
              <a:rPr lang="es-MX" sz="2800" dirty="0"/>
              <a:t>Estas normas sustantivas constituyen, por ende, un pre-tipo, que condiciona </a:t>
            </a:r>
            <a:r>
              <a:rPr lang="es-MX" sz="2800" dirty="0" smtClean="0"/>
              <a:t>y </a:t>
            </a:r>
            <a:r>
              <a:rPr lang="es-MX" sz="2800" dirty="0"/>
              <a:t>predetermina el tipo de la infracción</a:t>
            </a:r>
            <a:r>
              <a:rPr lang="es-MX" sz="2800" dirty="0" smtClean="0"/>
              <a:t>.</a:t>
            </a:r>
          </a:p>
        </p:txBody>
      </p:sp>
    </p:spTree>
    <p:extLst>
      <p:ext uri="{BB962C8B-B14F-4D97-AF65-F5344CB8AC3E}">
        <p14:creationId xmlns:p14="http://schemas.microsoft.com/office/powerpoint/2010/main" val="1403093064"/>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Alejandro nieto</a:t>
            </a:r>
            <a:br>
              <a:rPr lang="es-ES" sz="2800" b="1" dirty="0" smtClean="0"/>
            </a:br>
            <a:r>
              <a:rPr lang="es-ES" sz="2800" b="1" i="1" dirty="0" smtClean="0"/>
              <a:t>derecho administrativo sancionador</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83</a:t>
            </a:fld>
            <a:endParaRPr lang="es-ES"/>
          </a:p>
        </p:txBody>
      </p:sp>
      <p:sp>
        <p:nvSpPr>
          <p:cNvPr id="12" name="9 Marcador de texto"/>
          <p:cNvSpPr>
            <a:spLocks noGrp="1"/>
          </p:cNvSpPr>
          <p:nvPr>
            <p:ph type="body" sz="quarter" idx="16"/>
          </p:nvPr>
        </p:nvSpPr>
        <p:spPr>
          <a:xfrm>
            <a:off x="4733364" y="744082"/>
            <a:ext cx="6687672" cy="5549146"/>
          </a:xfrm>
        </p:spPr>
        <p:txBody>
          <a:bodyPr/>
          <a:lstStyle/>
          <a:p>
            <a:pPr algn="just">
              <a:lnSpc>
                <a:spcPct val="100000"/>
              </a:lnSpc>
              <a:spcAft>
                <a:spcPts val="1200"/>
              </a:spcAft>
            </a:pPr>
            <a:r>
              <a:rPr lang="es-MX" sz="2000" b="1" dirty="0" smtClean="0"/>
              <a:t>Tipificación </a:t>
            </a:r>
            <a:r>
              <a:rPr lang="es-MX" sz="2000" b="1" dirty="0"/>
              <a:t>reduplicativa.</a:t>
            </a:r>
            <a:r>
              <a:rPr lang="es-MX" sz="2000" dirty="0"/>
              <a:t> La norma sancionadora reproduce el </a:t>
            </a:r>
            <a:r>
              <a:rPr lang="es-MX" sz="2000" dirty="0" smtClean="0"/>
              <a:t>mandato </a:t>
            </a:r>
            <a:r>
              <a:rPr lang="es-MX" sz="2000" dirty="0"/>
              <a:t>o prohibición contenido en la norma primaria para advertir de </a:t>
            </a:r>
            <a:r>
              <a:rPr lang="es-MX" sz="2000" dirty="0" smtClean="0"/>
              <a:t>manera </a:t>
            </a:r>
            <a:r>
              <a:rPr lang="es-MX" sz="2000" dirty="0"/>
              <a:t>expresa que su incumplimiento constituye una infracción y lleva </a:t>
            </a:r>
            <a:r>
              <a:rPr lang="es-MX" sz="2000" dirty="0" smtClean="0"/>
              <a:t>aparejada </a:t>
            </a:r>
            <a:r>
              <a:rPr lang="es-MX" sz="2000" dirty="0"/>
              <a:t>una sanción.</a:t>
            </a:r>
          </a:p>
          <a:p>
            <a:pPr algn="just">
              <a:lnSpc>
                <a:spcPct val="100000"/>
              </a:lnSpc>
              <a:spcAft>
                <a:spcPts val="1200"/>
              </a:spcAft>
            </a:pPr>
            <a:r>
              <a:rPr lang="es-MX" sz="2000" b="1" dirty="0"/>
              <a:t>Tipificación remisiva expresa. </a:t>
            </a:r>
            <a:r>
              <a:rPr lang="es-MX" sz="2000" dirty="0"/>
              <a:t>La ley, enumera de forma individualizada las infracciones; pero para no alargar inútilmente los textos, prescinde de la reproducción de los mandatos y prohibiciones, remitiéndose de forma expresa a los preceptos en que aparecen. </a:t>
            </a:r>
            <a:endParaRPr lang="es-MX" sz="2000" dirty="0" smtClean="0"/>
          </a:p>
          <a:p>
            <a:pPr algn="just">
              <a:lnSpc>
                <a:spcPct val="100000"/>
              </a:lnSpc>
              <a:spcAft>
                <a:spcPts val="1200"/>
              </a:spcAft>
            </a:pPr>
            <a:r>
              <a:rPr lang="es-MX" sz="2000" b="1" dirty="0" smtClean="0"/>
              <a:t>El </a:t>
            </a:r>
            <a:r>
              <a:rPr lang="es-MX" sz="2000" b="1" dirty="0"/>
              <a:t>tipo, en consecuencia, no se realiza a través de una descripción directa sino que surge de la conjunción de dos normas: la que manda o prohíbe y la que advierte que el incumplimiento es </a:t>
            </a:r>
            <a:r>
              <a:rPr lang="es-MX" sz="2000" b="1" dirty="0" smtClean="0"/>
              <a:t>infracción</a:t>
            </a:r>
            <a:r>
              <a:rPr lang="es-MX" sz="2000" dirty="0" smtClean="0"/>
              <a:t>.</a:t>
            </a:r>
          </a:p>
        </p:txBody>
      </p:sp>
    </p:spTree>
    <p:extLst>
      <p:ext uri="{BB962C8B-B14F-4D97-AF65-F5344CB8AC3E}">
        <p14:creationId xmlns:p14="http://schemas.microsoft.com/office/powerpoint/2010/main" val="1016986966"/>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CONDUCTA </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84</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955002"/>
            <a:ext cx="8677836" cy="3218308"/>
          </a:xfrm>
        </p:spPr>
        <p:txBody>
          <a:bodyPr rtlCol="0"/>
          <a:lstStyle>
            <a:defPPr>
              <a:defRPr lang="es-ES"/>
            </a:defPPr>
          </a:lstStyle>
          <a:p>
            <a:pPr algn="just">
              <a:lnSpc>
                <a:spcPct val="100000"/>
              </a:lnSpc>
              <a:spcAft>
                <a:spcPts val="1200"/>
              </a:spcAft>
            </a:pPr>
            <a:r>
              <a:rPr lang="es-MX" sz="3600" dirty="0" smtClean="0"/>
              <a:t>En materia de faltas </a:t>
            </a:r>
            <a:r>
              <a:rPr lang="es-MX" sz="3600" dirty="0"/>
              <a:t>no graves, el legislador </a:t>
            </a:r>
            <a:r>
              <a:rPr lang="es-MX" sz="3600" dirty="0" smtClean="0"/>
              <a:t>local no </a:t>
            </a:r>
            <a:r>
              <a:rPr lang="es-MX" sz="3600" dirty="0"/>
              <a:t>creó </a:t>
            </a:r>
            <a:r>
              <a:rPr lang="es-MX" sz="3600" dirty="0" smtClean="0"/>
              <a:t>un </a:t>
            </a:r>
            <a:r>
              <a:rPr lang="es-MX" sz="3600" dirty="0"/>
              <a:t>catálogo de </a:t>
            </a:r>
            <a:r>
              <a:rPr lang="es-MX" sz="3600" dirty="0" smtClean="0"/>
              <a:t>infracciones, </a:t>
            </a:r>
            <a:r>
              <a:rPr lang="es-MX" sz="3600" i="1" dirty="0" smtClean="0"/>
              <a:t>per se</a:t>
            </a:r>
            <a:r>
              <a:rPr lang="es-MX" sz="3600" dirty="0" smtClean="0"/>
              <a:t>, </a:t>
            </a:r>
            <a:r>
              <a:rPr lang="es-MX" sz="3600" dirty="0"/>
              <a:t>sino </a:t>
            </a:r>
            <a:r>
              <a:rPr lang="es-MX" sz="3600" dirty="0" smtClean="0"/>
              <a:t>que éstas </a:t>
            </a:r>
            <a:r>
              <a:rPr lang="es-MX" sz="3600" dirty="0"/>
              <a:t>se determinan a partir del incumplimiento </a:t>
            </a:r>
            <a:r>
              <a:rPr lang="es-MX" sz="3600" dirty="0" smtClean="0"/>
              <a:t>de ciertas obligaciones.</a:t>
            </a:r>
            <a:endParaRPr lang="es-ES" sz="3600" dirty="0"/>
          </a:p>
        </p:txBody>
      </p:sp>
    </p:spTree>
    <p:extLst>
      <p:ext uri="{BB962C8B-B14F-4D97-AF65-F5344CB8AC3E}">
        <p14:creationId xmlns:p14="http://schemas.microsoft.com/office/powerpoint/2010/main" val="256687627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CONDUCTA</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85</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537012" y="2955002"/>
            <a:ext cx="8677836" cy="3218308"/>
          </a:xfrm>
        </p:spPr>
        <p:txBody>
          <a:bodyPr rtlCol="0"/>
          <a:lstStyle>
            <a:defPPr>
              <a:defRPr lang="es-ES"/>
            </a:defPPr>
          </a:lstStyle>
          <a:p>
            <a:pPr algn="just">
              <a:lnSpc>
                <a:spcPct val="100000"/>
              </a:lnSpc>
              <a:spcAft>
                <a:spcPts val="1200"/>
              </a:spcAft>
            </a:pPr>
            <a:r>
              <a:rPr lang="es-MX" sz="3600" dirty="0" smtClean="0"/>
              <a:t>Por </a:t>
            </a:r>
            <a:r>
              <a:rPr lang="es-MX" sz="3600" dirty="0"/>
              <a:t>tanto, </a:t>
            </a:r>
            <a:r>
              <a:rPr lang="es-MX" sz="3600" dirty="0" smtClean="0"/>
              <a:t>debe </a:t>
            </a:r>
            <a:r>
              <a:rPr lang="es-MX" sz="3600" dirty="0"/>
              <a:t>destacarse que el artículo </a:t>
            </a:r>
            <a:r>
              <a:rPr lang="es-MX" sz="3600" dirty="0" smtClean="0"/>
              <a:t>49 de </a:t>
            </a:r>
            <a:r>
              <a:rPr lang="es-MX" sz="3600" dirty="0"/>
              <a:t>la ley de responsabilidades </a:t>
            </a:r>
            <a:r>
              <a:rPr lang="es-MX" sz="3600" dirty="0" smtClean="0"/>
              <a:t>local, </a:t>
            </a:r>
            <a:r>
              <a:rPr lang="es-MX" sz="3600" b="1" u="sng" dirty="0" smtClean="0"/>
              <a:t>no </a:t>
            </a:r>
            <a:r>
              <a:rPr lang="es-MX" sz="3600" b="1" u="sng" dirty="0"/>
              <a:t>hace una </a:t>
            </a:r>
            <a:r>
              <a:rPr lang="es-MX" sz="3600" b="1" u="sng" dirty="0" smtClean="0"/>
              <a:t>descripción </a:t>
            </a:r>
            <a:r>
              <a:rPr lang="es-MX" sz="3600" b="1" u="sng" dirty="0"/>
              <a:t>típica</a:t>
            </a:r>
            <a:r>
              <a:rPr lang="es-MX" sz="3600" dirty="0"/>
              <a:t> como se conceptualiza en la materia penal.</a:t>
            </a:r>
            <a:endParaRPr lang="es-ES" sz="3600" dirty="0"/>
          </a:p>
        </p:txBody>
      </p:sp>
    </p:spTree>
    <p:extLst>
      <p:ext uri="{BB962C8B-B14F-4D97-AF65-F5344CB8AC3E}">
        <p14:creationId xmlns:p14="http://schemas.microsoft.com/office/powerpoint/2010/main" val="3305510303"/>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CONDUCTA</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86</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1694329" y="2721919"/>
            <a:ext cx="9888071" cy="3218308"/>
          </a:xfrm>
        </p:spPr>
        <p:txBody>
          <a:bodyPr rtlCol="0"/>
          <a:lstStyle>
            <a:defPPr>
              <a:defRPr lang="es-ES"/>
            </a:defPPr>
          </a:lstStyle>
          <a:p>
            <a:pPr algn="just">
              <a:lnSpc>
                <a:spcPct val="100000"/>
              </a:lnSpc>
              <a:spcAft>
                <a:spcPts val="1200"/>
              </a:spcAft>
            </a:pPr>
            <a:r>
              <a:rPr lang="es-MX" sz="2400" dirty="0" smtClean="0"/>
              <a:t>Los artículos que prevén faltas graves: 52 (cohecho), 53 (peculado), 54 (desvío de recursos), 55 (utilización indebida de información), 57 (abuso de funciones), 58 (actuación bajo conflicto), 59 (contratación indebida), 60 (enriquecimiento oculto u ocultamiento de conflicto de interés), 61 (tráfico de influencias), 62 (encubrimiento), 63 (desacato), 63-1 (nepotismo) y 64 (obstrucción de justicia), </a:t>
            </a:r>
            <a:r>
              <a:rPr lang="es-MX" sz="2400" b="1" dirty="0" smtClean="0"/>
              <a:t>sí podrían analizarse con un rigor más intenso, desde la perspectiva de tipicidad prevista para el derecho penal</a:t>
            </a:r>
            <a:r>
              <a:rPr lang="es-MX" sz="2400" dirty="0" smtClean="0"/>
              <a:t>.</a:t>
            </a:r>
            <a:endParaRPr lang="es-ES" sz="2400" dirty="0"/>
          </a:p>
        </p:txBody>
      </p:sp>
    </p:spTree>
    <p:extLst>
      <p:ext uri="{BB962C8B-B14F-4D97-AF65-F5344CB8AC3E}">
        <p14:creationId xmlns:p14="http://schemas.microsoft.com/office/powerpoint/2010/main" val="2088799517"/>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65C01-2837-2D71-254F-BAEEC669F389}"/>
              </a:ext>
            </a:extLst>
          </p:cNvPr>
          <p:cNvSpPr>
            <a:spLocks noGrp="1"/>
          </p:cNvSpPr>
          <p:nvPr>
            <p:ph type="title"/>
          </p:nvPr>
        </p:nvSpPr>
        <p:spPr>
          <a:xfrm>
            <a:off x="651128" y="1701165"/>
            <a:ext cx="10969371" cy="575321"/>
          </a:xfrm>
        </p:spPr>
        <p:txBody>
          <a:bodyPr rtlCol="0"/>
          <a:lstStyle>
            <a:defPPr>
              <a:defRPr lang="es-ES"/>
            </a:defPPr>
          </a:lstStyle>
          <a:p>
            <a:r>
              <a:rPr lang="es-MX" sz="2800" b="1" dirty="0" smtClean="0"/>
              <a:t>CONDUCTA</a:t>
            </a:r>
            <a:endParaRPr lang="es-ES" sz="1800" b="1" i="1" dirty="0"/>
          </a:p>
        </p:txBody>
      </p:sp>
      <p:sp>
        <p:nvSpPr>
          <p:cNvPr id="13" name="Marcador de número de diapositiva 12">
            <a:extLst>
              <a:ext uri="{FF2B5EF4-FFF2-40B4-BE49-F238E27FC236}">
                <a16:creationId xmlns:a16="http://schemas.microsoft.com/office/drawing/2014/main" id="{A783BE29-9226-E728-BAD0-B02DEADFB9C6}"/>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87</a:t>
            </a:fld>
            <a:endParaRPr lang="es-ES"/>
          </a:p>
        </p:txBody>
      </p:sp>
      <p:sp>
        <p:nvSpPr>
          <p:cNvPr id="5" name="Marcador de texto 4">
            <a:extLst>
              <a:ext uri="{FF2B5EF4-FFF2-40B4-BE49-F238E27FC236}">
                <a16:creationId xmlns:a16="http://schemas.microsoft.com/office/drawing/2014/main" id="{43DF41ED-5729-1B31-0C04-21385523D7E1}"/>
              </a:ext>
            </a:extLst>
          </p:cNvPr>
          <p:cNvSpPr>
            <a:spLocks noGrp="1"/>
          </p:cNvSpPr>
          <p:nvPr>
            <p:ph type="body" sz="quarter" idx="15"/>
          </p:nvPr>
        </p:nvSpPr>
        <p:spPr>
          <a:xfrm>
            <a:off x="2070847" y="2721919"/>
            <a:ext cx="9511553" cy="3218308"/>
          </a:xfrm>
        </p:spPr>
        <p:txBody>
          <a:bodyPr rtlCol="0"/>
          <a:lstStyle>
            <a:defPPr>
              <a:defRPr lang="es-ES"/>
            </a:defPPr>
          </a:lstStyle>
          <a:p>
            <a:pPr algn="just">
              <a:lnSpc>
                <a:spcPct val="100000"/>
              </a:lnSpc>
              <a:spcAft>
                <a:spcPts val="1200"/>
              </a:spcAft>
            </a:pPr>
            <a:r>
              <a:rPr lang="es-MX" sz="2400" dirty="0" smtClean="0"/>
              <a:t>Lo mismo puede decirse de los actos de particulares vinculados con faltas administrativas graves, a saber, los previstos en los artículos 66 (en relación con el 52), 67 (participación ilícita en procedimientos administrativos), 68 (tráfico de influencias), 69 (uso de información falsa u obstrucción de investigación), 70 (colusión para obtener ventaja en contrataciones), 71 (uso indebido de recursos públicos) y 72 (contratación indebida de ex servidores públicos). </a:t>
            </a:r>
            <a:endParaRPr lang="es-ES" sz="2400" dirty="0"/>
          </a:p>
        </p:txBody>
      </p:sp>
    </p:spTree>
    <p:extLst>
      <p:ext uri="{BB962C8B-B14F-4D97-AF65-F5344CB8AC3E}">
        <p14:creationId xmlns:p14="http://schemas.microsoft.com/office/powerpoint/2010/main" val="1376253809"/>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64AE1-C6FD-2EFB-79A7-7C9A6C853EF8}"/>
              </a:ext>
            </a:extLst>
          </p:cNvPr>
          <p:cNvSpPr>
            <a:spLocks noGrp="1"/>
          </p:cNvSpPr>
          <p:nvPr>
            <p:ph type="title"/>
          </p:nvPr>
        </p:nvSpPr>
        <p:spPr/>
        <p:txBody>
          <a:bodyPr rtlCol="0"/>
          <a:lstStyle>
            <a:defPPr>
              <a:defRPr lang="es-ES"/>
            </a:defPPr>
          </a:lstStyle>
          <a:p>
            <a:pPr rtl="0"/>
            <a:r>
              <a:rPr lang="es-ES" sz="4400" b="1" dirty="0" smtClean="0"/>
              <a:t>conducta</a:t>
            </a:r>
            <a:br>
              <a:rPr lang="es-ES" sz="4400" b="1" dirty="0" smtClean="0"/>
            </a:br>
            <a:r>
              <a:rPr lang="es-ES" sz="4400" b="1" dirty="0" smtClean="0"/>
              <a:t>Modalidades</a:t>
            </a:r>
            <a:br>
              <a:rPr lang="es-ES" sz="4400" b="1" dirty="0" smtClean="0"/>
            </a:br>
            <a:endParaRPr lang="es-ES" sz="4400" b="1" i="1" dirty="0"/>
          </a:p>
        </p:txBody>
      </p:sp>
    </p:spTree>
    <p:extLst>
      <p:ext uri="{BB962C8B-B14F-4D97-AF65-F5344CB8AC3E}">
        <p14:creationId xmlns:p14="http://schemas.microsoft.com/office/powerpoint/2010/main" val="2274420048"/>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Conducta, modalidades</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74759"/>
            <a:ext cx="8853055" cy="3427435"/>
          </a:xfrm>
        </p:spPr>
        <p:txBody>
          <a:bodyPr rtlCol="0"/>
          <a:lstStyle>
            <a:defPPr>
              <a:defRPr lang="es-ES"/>
            </a:defPPr>
          </a:lstStyle>
          <a:p>
            <a:pPr>
              <a:lnSpc>
                <a:spcPct val="100000"/>
              </a:lnSpc>
              <a:spcAft>
                <a:spcPts val="1200"/>
              </a:spcAft>
            </a:pPr>
            <a:r>
              <a:rPr lang="es-MX" sz="3200" dirty="0"/>
              <a:t>La conducta puede ser de </a:t>
            </a:r>
            <a:r>
              <a:rPr lang="es-MX" sz="3200" b="1" i="1" u="sng" dirty="0"/>
              <a:t>acción</a:t>
            </a:r>
            <a:r>
              <a:rPr lang="es-MX" sz="3200" dirty="0"/>
              <a:t> u </a:t>
            </a:r>
            <a:r>
              <a:rPr lang="es-MX" sz="3200" b="1" i="1" u="sng" dirty="0"/>
              <a:t>omisión</a:t>
            </a:r>
            <a:r>
              <a:rPr lang="es-MX" sz="3200" dirty="0"/>
              <a:t>. En las faltas administrativas de acción se requiere que el sujeto activo </a:t>
            </a:r>
            <a:r>
              <a:rPr lang="es-MX" sz="3200" b="1" dirty="0" smtClean="0"/>
              <a:t>despliegue un acto positivo </a:t>
            </a:r>
            <a:r>
              <a:rPr lang="es-MX" sz="3200" dirty="0" smtClean="0"/>
              <a:t>que pueda clasificarse como </a:t>
            </a:r>
            <a:r>
              <a:rPr lang="es-MX" sz="3200" b="1" dirty="0" smtClean="0"/>
              <a:t>infracción a alguno de los principios tutelados por la legislación</a:t>
            </a:r>
            <a:r>
              <a:rPr lang="es-MX" sz="3200" dirty="0" smtClean="0"/>
              <a:t>.</a:t>
            </a:r>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89</a:t>
            </a:fld>
            <a:endParaRPr lang="es-ES" dirty="0"/>
          </a:p>
        </p:txBody>
      </p:sp>
    </p:spTree>
    <p:extLst>
      <p:ext uri="{BB962C8B-B14F-4D97-AF65-F5344CB8AC3E}">
        <p14:creationId xmlns:p14="http://schemas.microsoft.com/office/powerpoint/2010/main" val="779461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p:cNvSpPr/>
          <p:nvPr/>
        </p:nvSpPr>
        <p:spPr>
          <a:xfrm>
            <a:off x="3905250" y="5676900"/>
            <a:ext cx="828675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9</a:t>
            </a:fld>
            <a:endParaRPr lang="es-ES" noProof="0"/>
          </a:p>
        </p:txBody>
      </p:sp>
      <p:sp>
        <p:nvSpPr>
          <p:cNvPr id="12" name="11 Rectángulo"/>
          <p:cNvSpPr/>
          <p:nvPr/>
        </p:nvSpPr>
        <p:spPr>
          <a:xfrm>
            <a:off x="391888" y="185511"/>
            <a:ext cx="11451770" cy="6863417"/>
          </a:xfrm>
          <a:prstGeom prst="rect">
            <a:avLst/>
          </a:prstGeom>
        </p:spPr>
        <p:txBody>
          <a:bodyPr wrap="square">
            <a:spAutoFit/>
          </a:bodyPr>
          <a:lstStyle/>
          <a:p>
            <a:pPr algn="just"/>
            <a:r>
              <a:rPr lang="es-MX" sz="2000" b="1" dirty="0">
                <a:solidFill>
                  <a:schemeClr val="bg1"/>
                </a:solidFill>
              </a:rPr>
              <a:t>INCONSTITUCIONALIDAD DE UNA NORMA SANCIONATORIA DE CARÁCTER ADMINISTRATIVO. NO PUEDE DECLARARSE BAJO EL CERRADO ESQUEMA Y LOS MISMOS RAZONAMIENTOS QUE LLEVARÍAN A DECRETAR LA DE UNA PENAL, DE CONFORMIDAD CON LOS PRINCIPIOS QUE REGULAN A ÉSTA, AL NO SER APLICABLES A AQUÉLLA DE FORMA </a:t>
            </a:r>
            <a:r>
              <a:rPr lang="es-MX" sz="2000" b="1" dirty="0" smtClean="0">
                <a:solidFill>
                  <a:schemeClr val="bg1"/>
                </a:solidFill>
              </a:rPr>
              <a:t>IRRESTRICTA.</a:t>
            </a:r>
            <a:endParaRPr lang="es-MX" sz="2000" b="1" dirty="0">
              <a:solidFill>
                <a:schemeClr val="bg1"/>
              </a:solidFill>
            </a:endParaRPr>
          </a:p>
          <a:p>
            <a:pPr algn="just"/>
            <a:endParaRPr lang="es-MX" sz="2000" b="1" dirty="0">
              <a:solidFill>
                <a:schemeClr val="bg1"/>
              </a:solidFill>
            </a:endParaRPr>
          </a:p>
          <a:p>
            <a:pPr algn="just"/>
            <a:r>
              <a:rPr lang="es-MX" sz="2000" dirty="0">
                <a:solidFill>
                  <a:schemeClr val="bg1"/>
                </a:solidFill>
              </a:rPr>
              <a:t>Si bien es cierto que al derecho administrativo sancionador le son aplicables los principios del derecho penal -al constituir ambos, manifestaciones de la potestad punitiva del Estado-, también lo es que esa aplicación no es irrestricta, pues los citados principios deben ser útiles y pertinentes para la imposición de las sanciones administrativas, en lo que no se opongan a las particularidades de éstas, es decir, </a:t>
            </a:r>
            <a:r>
              <a:rPr lang="es-MX" sz="2000" b="1" u="sng" dirty="0">
                <a:solidFill>
                  <a:schemeClr val="bg1"/>
                </a:solidFill>
              </a:rPr>
              <a:t>no siempre y no todos los principios penales son aplicables a esa materia, sin más</a:t>
            </a:r>
            <a:r>
              <a:rPr lang="es-MX" sz="2000" dirty="0">
                <a:solidFill>
                  <a:schemeClr val="bg1"/>
                </a:solidFill>
              </a:rPr>
              <a:t>. </a:t>
            </a:r>
            <a:r>
              <a:rPr lang="es-MX" sz="2000" dirty="0" smtClean="0">
                <a:solidFill>
                  <a:schemeClr val="bg1"/>
                </a:solidFill>
              </a:rPr>
              <a:t>Esto es así, pues como lo señaló la Suprema Corte de Justicia de la Nación en la tesis 2a. CLXXXI/2001, publicada en el Semanario Judicial de la Federación y su Gaceta, Novena Época, Tomo XIV, septiembre de 2001, página 716, de rubro: "RESPONSABILIDADES DE LOS SERVIDORES PÚBLICOS. EL SISTEMA DE IMPOSICIÓN DE SANCIONES ADMINISTRATIVAS QUE REGULA LA LEY FEDERAL RELATIVA, NO DEBE ANALIZARSE A LA LUZ DE LOS PRINCIPIOS RECTORES DE LAS SANCIONES PENALES, DADA SU DIVERSA NATURALEZA.", </a:t>
            </a:r>
            <a:r>
              <a:rPr lang="es-MX" sz="2000" b="1" dirty="0" smtClean="0">
                <a:solidFill>
                  <a:schemeClr val="bg1"/>
                </a:solidFill>
              </a:rPr>
              <a:t>los parámetros o lineamientos que rigen las sanciones penales no pueden ser iguales a los del sistema sancionador de responsabilidades administrativas</a:t>
            </a:r>
            <a:r>
              <a:rPr lang="es-MX" sz="2000" dirty="0" smtClean="0">
                <a:solidFill>
                  <a:schemeClr val="bg1"/>
                </a:solidFill>
              </a:rPr>
              <a:t> ni, por consiguiente, puede legalmente determinarse la inconstitucionalidad de los dispositivos que fijan las sanciones relativas en la Ley Federal de Responsabilidades de los Servidores Públicos con base en esa diferencia […]</a:t>
            </a:r>
          </a:p>
          <a:p>
            <a:pPr algn="just"/>
            <a:r>
              <a:rPr lang="es-MX" sz="2000" dirty="0" smtClean="0">
                <a:solidFill>
                  <a:schemeClr val="bg1"/>
                </a:solidFill>
              </a:rPr>
              <a:t>.</a:t>
            </a:r>
            <a:endParaRPr lang="es-MX" sz="2000" dirty="0">
              <a:solidFill>
                <a:schemeClr val="bg1"/>
              </a:solidFill>
            </a:endParaRPr>
          </a:p>
        </p:txBody>
      </p:sp>
    </p:spTree>
    <p:extLst>
      <p:ext uri="{BB962C8B-B14F-4D97-AF65-F5344CB8AC3E}">
        <p14:creationId xmlns:p14="http://schemas.microsoft.com/office/powerpoint/2010/main" val="3302315040"/>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Conducta, modalidades</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874759"/>
            <a:ext cx="8853055" cy="3427435"/>
          </a:xfrm>
        </p:spPr>
        <p:txBody>
          <a:bodyPr rtlCol="0"/>
          <a:lstStyle>
            <a:defPPr>
              <a:defRPr lang="es-ES"/>
            </a:defPPr>
          </a:lstStyle>
          <a:p>
            <a:pPr>
              <a:lnSpc>
                <a:spcPct val="100000"/>
              </a:lnSpc>
              <a:spcAft>
                <a:spcPts val="1200"/>
              </a:spcAft>
            </a:pPr>
            <a:r>
              <a:rPr lang="es-MX" sz="4400" dirty="0" smtClean="0"/>
              <a:t>Tratándose de la omisión, esta puede clasificarse como:            </a:t>
            </a:r>
            <a:r>
              <a:rPr lang="es-MX" sz="4400" b="1" dirty="0" smtClean="0"/>
              <a:t>a) omisión </a:t>
            </a:r>
            <a:r>
              <a:rPr lang="es-MX" sz="4400" b="1" dirty="0"/>
              <a:t>propia o </a:t>
            </a:r>
            <a:r>
              <a:rPr lang="es-MX" sz="4400" b="1" dirty="0" smtClean="0"/>
              <a:t>simple</a:t>
            </a:r>
            <a:r>
              <a:rPr lang="es-MX" sz="4400" dirty="0" smtClean="0"/>
              <a:t>, </a:t>
            </a:r>
            <a:r>
              <a:rPr lang="es-MX" sz="4400" dirty="0"/>
              <a:t>o bien, </a:t>
            </a:r>
            <a:r>
              <a:rPr lang="es-MX" sz="4400" b="1" dirty="0" smtClean="0"/>
              <a:t>b) comisión </a:t>
            </a:r>
            <a:r>
              <a:rPr lang="es-MX" sz="4400" b="1" dirty="0"/>
              <a:t>por omisión</a:t>
            </a:r>
            <a:r>
              <a:rPr lang="es-MX" sz="4400" dirty="0"/>
              <a:t>.</a:t>
            </a:r>
            <a:endParaRPr lang="es-MX" sz="44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90</a:t>
            </a:fld>
            <a:endParaRPr lang="es-ES" dirty="0"/>
          </a:p>
        </p:txBody>
      </p:sp>
    </p:spTree>
    <p:extLst>
      <p:ext uri="{BB962C8B-B14F-4D97-AF65-F5344CB8AC3E}">
        <p14:creationId xmlns:p14="http://schemas.microsoft.com/office/powerpoint/2010/main" val="344167276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Tipos de omisión</a:t>
            </a:r>
            <a:endParaRPr lang="es-ES"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91</a:t>
            </a:fld>
            <a:endParaRPr lang="es-ES"/>
          </a:p>
        </p:txBody>
      </p:sp>
      <p:sp>
        <p:nvSpPr>
          <p:cNvPr id="12" name="9 Marcador de texto"/>
          <p:cNvSpPr>
            <a:spLocks noGrp="1"/>
          </p:cNvSpPr>
          <p:nvPr>
            <p:ph type="body" sz="quarter" idx="16"/>
          </p:nvPr>
        </p:nvSpPr>
        <p:spPr>
          <a:xfrm>
            <a:off x="5781675" y="325482"/>
            <a:ext cx="5381625" cy="6326328"/>
          </a:xfrm>
        </p:spPr>
        <p:txBody>
          <a:bodyPr/>
          <a:lstStyle/>
          <a:p>
            <a:pPr marL="0" indent="0" algn="just">
              <a:lnSpc>
                <a:spcPct val="100000"/>
              </a:lnSpc>
              <a:spcAft>
                <a:spcPts val="1200"/>
              </a:spcAft>
              <a:buNone/>
            </a:pPr>
            <a:r>
              <a:rPr lang="es-MX" sz="2300" b="1" dirty="0" smtClean="0"/>
              <a:t>a) Omisión </a:t>
            </a:r>
            <a:r>
              <a:rPr lang="es-MX" sz="2300" b="1" dirty="0"/>
              <a:t>propia o simple. </a:t>
            </a:r>
            <a:r>
              <a:rPr lang="es-MX" sz="2300" dirty="0"/>
              <a:t>En ella solo se genera un resultado de carácter formal, cuando se </a:t>
            </a:r>
            <a:r>
              <a:rPr lang="es-MX" sz="2300" dirty="0" smtClean="0"/>
              <a:t>infringe el </a:t>
            </a:r>
            <a:r>
              <a:rPr lang="es-MX" sz="2300" dirty="0"/>
              <a:t>bien jurídico de un tipo específico, sin que sea necesario algún resultado </a:t>
            </a:r>
            <a:r>
              <a:rPr lang="es-MX" sz="2300" dirty="0" smtClean="0"/>
              <a:t>material.</a:t>
            </a:r>
          </a:p>
          <a:p>
            <a:pPr marL="0" indent="0" algn="just">
              <a:lnSpc>
                <a:spcPct val="100000"/>
              </a:lnSpc>
              <a:spcAft>
                <a:spcPts val="1200"/>
              </a:spcAft>
              <a:buNone/>
            </a:pPr>
            <a:r>
              <a:rPr lang="es-MX" sz="2300" b="1" dirty="0"/>
              <a:t>b) Omisión impropia o comisión por omisión. </a:t>
            </a:r>
            <a:r>
              <a:rPr lang="es-MX" sz="2300" dirty="0"/>
              <a:t>El sujeto activo genera un resultado material, al no realizar una acción que le es obligatoria jurídicamente; el sujeto es garante del bien jurídico, está en condiciones de evitar el resultado, su inactividad genera el resultado prohibido en el tipo. </a:t>
            </a:r>
            <a:endParaRPr lang="es-MX" sz="2300" dirty="0" smtClean="0"/>
          </a:p>
          <a:p>
            <a:pPr marL="0" indent="0" algn="just">
              <a:lnSpc>
                <a:spcPct val="100000"/>
              </a:lnSpc>
              <a:spcAft>
                <a:spcPts val="1200"/>
              </a:spcAft>
              <a:buNone/>
            </a:pPr>
            <a:r>
              <a:rPr lang="es-MX" sz="2300" b="1" dirty="0"/>
              <a:t>Cuando se tiene el deber jurídico de impedir un resultado y no se evita pudiendo hacerlo, equivale a producirlo. </a:t>
            </a:r>
            <a:endParaRPr lang="es-MX" sz="2300" b="1" dirty="0" smtClean="0"/>
          </a:p>
        </p:txBody>
      </p:sp>
    </p:spTree>
    <p:extLst>
      <p:ext uri="{BB962C8B-B14F-4D97-AF65-F5344CB8AC3E}">
        <p14:creationId xmlns:p14="http://schemas.microsoft.com/office/powerpoint/2010/main" val="3264358248"/>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BDE3D-CB39-03D2-545F-5283024761BD}"/>
              </a:ext>
            </a:extLst>
          </p:cNvPr>
          <p:cNvSpPr>
            <a:spLocks noGrp="1"/>
          </p:cNvSpPr>
          <p:nvPr>
            <p:ph type="title"/>
          </p:nvPr>
        </p:nvSpPr>
        <p:spPr/>
        <p:txBody>
          <a:bodyPr rtlCol="0"/>
          <a:lstStyle>
            <a:defPPr>
              <a:defRPr lang="es-ES"/>
            </a:defPPr>
          </a:lstStyle>
          <a:p>
            <a:pPr rtl="0"/>
            <a:r>
              <a:rPr lang="es-ES" sz="4400" b="1" dirty="0" smtClean="0"/>
              <a:t>Ausencia de conducta</a:t>
            </a:r>
            <a:endParaRPr lang="es-ES" sz="4400" b="1" dirty="0"/>
          </a:p>
        </p:txBody>
      </p:sp>
      <p:sp>
        <p:nvSpPr>
          <p:cNvPr id="5" name="Marcador de texto 4">
            <a:extLst>
              <a:ext uri="{FF2B5EF4-FFF2-40B4-BE49-F238E27FC236}">
                <a16:creationId xmlns:a16="http://schemas.microsoft.com/office/drawing/2014/main" id="{51683C73-2637-AC0E-5A6B-47B6C6CB9E2A}"/>
              </a:ext>
            </a:extLst>
          </p:cNvPr>
          <p:cNvSpPr>
            <a:spLocks noGrp="1"/>
          </p:cNvSpPr>
          <p:nvPr>
            <p:ph type="body" sz="quarter" idx="15"/>
          </p:nvPr>
        </p:nvSpPr>
        <p:spPr>
          <a:xfrm>
            <a:off x="2063511" y="2794074"/>
            <a:ext cx="8853055" cy="3427435"/>
          </a:xfrm>
        </p:spPr>
        <p:txBody>
          <a:bodyPr rtlCol="0"/>
          <a:lstStyle>
            <a:defPPr>
              <a:defRPr lang="es-ES"/>
            </a:defPPr>
          </a:lstStyle>
          <a:p>
            <a:pPr>
              <a:lnSpc>
                <a:spcPct val="100000"/>
              </a:lnSpc>
              <a:spcAft>
                <a:spcPts val="1200"/>
              </a:spcAft>
            </a:pPr>
            <a:r>
              <a:rPr lang="es-MX" sz="4000" dirty="0"/>
              <a:t>Puede </a:t>
            </a:r>
            <a:r>
              <a:rPr lang="es-MX" sz="4000" dirty="0" smtClean="0"/>
              <a:t>presentarse ausencia </a:t>
            </a:r>
            <a:r>
              <a:rPr lang="es-MX" sz="4000" dirty="0"/>
              <a:t>de conducta, cuando la voluntad es </a:t>
            </a:r>
            <a:r>
              <a:rPr lang="es-MX" sz="4000" dirty="0" smtClean="0"/>
              <a:t>inexistente, cuando </a:t>
            </a:r>
            <a:r>
              <a:rPr lang="es-MX" sz="4000" dirty="0"/>
              <a:t>existe fuerza mayor, fuerza exterior irresistible o </a:t>
            </a:r>
            <a:r>
              <a:rPr lang="es-MX" sz="4000" dirty="0" smtClean="0"/>
              <a:t>actos reflejos</a:t>
            </a:r>
            <a:r>
              <a:rPr lang="es-MX" sz="4000" dirty="0"/>
              <a:t>.</a:t>
            </a:r>
            <a:endParaRPr lang="es-MX" sz="4000" dirty="0" smtClean="0"/>
          </a:p>
        </p:txBody>
      </p:sp>
      <p:sp>
        <p:nvSpPr>
          <p:cNvPr id="13" name="Marcador de número de diapositiva 12">
            <a:extLst>
              <a:ext uri="{FF2B5EF4-FFF2-40B4-BE49-F238E27FC236}">
                <a16:creationId xmlns:a16="http://schemas.microsoft.com/office/drawing/2014/main" id="{941D71DF-7225-6C66-9D2B-FAACEFF20849}"/>
              </a:ext>
            </a:extLst>
          </p:cNvPr>
          <p:cNvSpPr>
            <a:spLocks noGrp="1"/>
          </p:cNvSpPr>
          <p:nvPr>
            <p:ph type="sldNum" sz="quarter" idx="12"/>
          </p:nvPr>
        </p:nvSpPr>
        <p:spPr/>
        <p:txBody>
          <a:bodyPr rtlCol="0"/>
          <a:lstStyle>
            <a:defPPr>
              <a:defRPr lang="es-ES"/>
            </a:defPPr>
          </a:lstStyle>
          <a:p>
            <a:pPr rtl="0"/>
            <a:fld id="{5BFCF61C-3B18-4C03-8326-CC3B32D710C9}" type="slidenum">
              <a:rPr lang="es-ES" smtClean="0"/>
              <a:pPr rtl="0"/>
              <a:t>92</a:t>
            </a:fld>
            <a:endParaRPr lang="es-ES" dirty="0"/>
          </a:p>
        </p:txBody>
      </p:sp>
    </p:spTree>
    <p:extLst>
      <p:ext uri="{BB962C8B-B14F-4D97-AF65-F5344CB8AC3E}">
        <p14:creationId xmlns:p14="http://schemas.microsoft.com/office/powerpoint/2010/main" val="791643551"/>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ítulo 23">
            <a:extLst>
              <a:ext uri="{FF2B5EF4-FFF2-40B4-BE49-F238E27FC236}">
                <a16:creationId xmlns:a16="http://schemas.microsoft.com/office/drawing/2014/main" id="{04B07C7A-8E1D-7BF7-31C8-5C68C6D2F9CF}"/>
              </a:ext>
            </a:extLst>
          </p:cNvPr>
          <p:cNvSpPr>
            <a:spLocks noGrp="1"/>
          </p:cNvSpPr>
          <p:nvPr>
            <p:ph type="ctrTitle"/>
          </p:nvPr>
        </p:nvSpPr>
        <p:spPr/>
        <p:txBody>
          <a:bodyPr rtlCol="0">
            <a:noAutofit/>
          </a:bodyPr>
          <a:lstStyle>
            <a:defPPr>
              <a:defRPr lang="es-ES"/>
            </a:defPPr>
          </a:lstStyle>
          <a:p>
            <a:pPr rtl="0"/>
            <a:r>
              <a:rPr lang="es-ES" sz="4800" b="1" dirty="0" smtClean="0"/>
              <a:t>tipicidad</a:t>
            </a:r>
            <a:endParaRPr lang="es-ES" sz="4800" b="1" dirty="0"/>
          </a:p>
        </p:txBody>
      </p:sp>
    </p:spTree>
    <p:extLst>
      <p:ext uri="{BB962C8B-B14F-4D97-AF65-F5344CB8AC3E}">
        <p14:creationId xmlns:p14="http://schemas.microsoft.com/office/powerpoint/2010/main" val="315574416"/>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3200" b="1" dirty="0" smtClean="0"/>
              <a:t>TIPICIDAD</a:t>
            </a:r>
            <a:endParaRPr lang="es-ES" sz="32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94</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p:txBody>
          <a:bodyPr rtlCol="0"/>
          <a:lstStyle>
            <a:defPPr>
              <a:defRPr lang="es-ES"/>
            </a:defPPr>
          </a:lstStyle>
          <a:p>
            <a:r>
              <a:rPr lang="es-MX" sz="3200" b="0" dirty="0" smtClean="0"/>
              <a:t>Es </a:t>
            </a:r>
            <a:r>
              <a:rPr lang="es-MX" sz="3200" b="0" dirty="0"/>
              <a:t>la adecuación de la conducta a la descripción </a:t>
            </a:r>
            <a:r>
              <a:rPr lang="es-MX" sz="3200" b="0" dirty="0" smtClean="0"/>
              <a:t>de la falta </a:t>
            </a:r>
            <a:r>
              <a:rPr lang="es-MX" sz="3200" b="0" dirty="0"/>
              <a:t>administrativa; es decir, la conducta debe encuadrar </a:t>
            </a:r>
            <a:r>
              <a:rPr lang="es-MX" sz="3200" i="1" dirty="0"/>
              <a:t>¿</a:t>
            </a:r>
            <a:r>
              <a:rPr lang="es-MX" sz="3200" i="1" dirty="0" smtClean="0"/>
              <a:t>exactamente?</a:t>
            </a:r>
            <a:r>
              <a:rPr lang="es-MX" sz="3200" b="0" dirty="0" smtClean="0"/>
              <a:t> en los </a:t>
            </a:r>
            <a:r>
              <a:rPr lang="es-MX" sz="3200" b="0" dirty="0"/>
              <a:t>presupuestos que describe la legislación como falta administrativa</a:t>
            </a:r>
            <a:r>
              <a:rPr lang="es-MX" sz="3200" b="0" dirty="0" smtClean="0"/>
              <a:t>.</a:t>
            </a:r>
            <a:endParaRPr lang="es-ES" sz="3200" dirty="0"/>
          </a:p>
          <a:p>
            <a:pPr rtl="0"/>
            <a:endParaRPr lang="es-ES" dirty="0"/>
          </a:p>
        </p:txBody>
      </p:sp>
    </p:spTree>
    <p:extLst>
      <p:ext uri="{BB962C8B-B14F-4D97-AF65-F5344CB8AC3E}">
        <p14:creationId xmlns:p14="http://schemas.microsoft.com/office/powerpoint/2010/main" val="93697074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3200" b="1" dirty="0" smtClean="0"/>
              <a:t>TIPICIDAD</a:t>
            </a:r>
            <a:endParaRPr lang="es-ES" sz="32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95</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5" y="2953512"/>
            <a:ext cx="8712978" cy="3296563"/>
          </a:xfrm>
        </p:spPr>
        <p:txBody>
          <a:bodyPr rtlCol="0"/>
          <a:lstStyle>
            <a:defPPr>
              <a:defRPr lang="es-ES"/>
            </a:defPPr>
          </a:lstStyle>
          <a:p>
            <a:r>
              <a:rPr lang="es-MX" sz="3200" b="0" dirty="0" err="1"/>
              <a:t>Eberhard</a:t>
            </a:r>
            <a:r>
              <a:rPr lang="es-MX" sz="3200" b="0" dirty="0"/>
              <a:t> </a:t>
            </a:r>
            <a:r>
              <a:rPr lang="es-MX" sz="3200" b="0" dirty="0" smtClean="0"/>
              <a:t>Schmidt-</a:t>
            </a:r>
            <a:r>
              <a:rPr lang="es-MX" sz="3200" b="0" dirty="0" err="1" smtClean="0"/>
              <a:t>Assmann</a:t>
            </a:r>
            <a:r>
              <a:rPr lang="es-MX" sz="3200" b="0" dirty="0"/>
              <a:t> sostiene que: </a:t>
            </a:r>
            <a:r>
              <a:rPr lang="es-MX" sz="3200" i="1" dirty="0" smtClean="0"/>
              <a:t>“los </a:t>
            </a:r>
            <a:r>
              <a:rPr lang="es-MX" sz="3200" i="1" dirty="0"/>
              <a:t>estrictos criterios por los que se rige la determinación de la ley penal (mandato de </a:t>
            </a:r>
            <a:r>
              <a:rPr lang="es-MX" sz="3200" i="1" dirty="0" err="1"/>
              <a:t>lex</a:t>
            </a:r>
            <a:r>
              <a:rPr lang="es-MX" sz="3200" i="1" dirty="0"/>
              <a:t> </a:t>
            </a:r>
            <a:r>
              <a:rPr lang="es-MX" sz="3200" i="1" dirty="0" err="1"/>
              <a:t>certa</a:t>
            </a:r>
            <a:r>
              <a:rPr lang="es-MX" sz="3200" i="1" dirty="0"/>
              <a:t>), establecidos en el artículo 103.2 </a:t>
            </a:r>
            <a:r>
              <a:rPr lang="es-MX" sz="3200" b="0" dirty="0"/>
              <a:t>[de la Constitución alemana</a:t>
            </a:r>
            <a:r>
              <a:rPr lang="es-MX" sz="3200" b="0" dirty="0" smtClean="0"/>
              <a:t>]</a:t>
            </a:r>
            <a:r>
              <a:rPr lang="es-MX" sz="3200" i="1" dirty="0" smtClean="0"/>
              <a:t> </a:t>
            </a:r>
            <a:r>
              <a:rPr lang="es-MX" sz="3200" i="1" dirty="0"/>
              <a:t>no son extrapolables a las leyes </a:t>
            </a:r>
            <a:r>
              <a:rPr lang="es-MX" sz="3200" i="1" dirty="0" smtClean="0"/>
              <a:t>administrativas”</a:t>
            </a:r>
            <a:r>
              <a:rPr lang="es-MX" sz="3200" b="0" dirty="0" smtClean="0"/>
              <a:t>.</a:t>
            </a:r>
            <a:endParaRPr lang="es-ES" sz="3200" dirty="0"/>
          </a:p>
          <a:p>
            <a:pPr rtl="0"/>
            <a:endParaRPr lang="es-ES" dirty="0"/>
          </a:p>
        </p:txBody>
      </p:sp>
    </p:spTree>
    <p:extLst>
      <p:ext uri="{BB962C8B-B14F-4D97-AF65-F5344CB8AC3E}">
        <p14:creationId xmlns:p14="http://schemas.microsoft.com/office/powerpoint/2010/main" val="1393613914"/>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9103A-7E0F-A503-491C-874CA2A16BC0}"/>
              </a:ext>
            </a:extLst>
          </p:cNvPr>
          <p:cNvSpPr>
            <a:spLocks noGrp="1"/>
          </p:cNvSpPr>
          <p:nvPr>
            <p:ph type="title"/>
          </p:nvPr>
        </p:nvSpPr>
        <p:spPr/>
        <p:txBody>
          <a:bodyPr rtlCol="0"/>
          <a:lstStyle>
            <a:defPPr>
              <a:defRPr lang="es-ES"/>
            </a:defPPr>
          </a:lstStyle>
          <a:p>
            <a:pPr rtl="0"/>
            <a:r>
              <a:rPr lang="es-ES" sz="3200" b="1" dirty="0" smtClean="0"/>
              <a:t>TIPICIDAD</a:t>
            </a:r>
            <a:endParaRPr lang="es-ES" sz="3200" b="1" dirty="0"/>
          </a:p>
        </p:txBody>
      </p:sp>
      <p:sp>
        <p:nvSpPr>
          <p:cNvPr id="4" name="Marcador de número de diapositiva 3">
            <a:extLst>
              <a:ext uri="{FF2B5EF4-FFF2-40B4-BE49-F238E27FC236}">
                <a16:creationId xmlns:a16="http://schemas.microsoft.com/office/drawing/2014/main" id="{C0B85CC1-CC9E-26A5-C05A-E64ABEDD931D}"/>
              </a:ext>
            </a:extLst>
          </p:cNvPr>
          <p:cNvSpPr>
            <a:spLocks noGrp="1"/>
          </p:cNvSpPr>
          <p:nvPr>
            <p:ph type="sldNum" sz="quarter" idx="12"/>
          </p:nvPr>
        </p:nvSpPr>
        <p:spPr/>
        <p:txBody>
          <a:bodyPr rtlCol="0"/>
          <a:lstStyle>
            <a:defPPr>
              <a:defRPr lang="es-ES"/>
            </a:defPPr>
          </a:lstStyle>
          <a:p>
            <a:pPr rtl="0"/>
            <a:fld id="{5BFCF61C-3B18-4C03-8326-CC3B32D710C9}" type="slidenum">
              <a:rPr lang="es-ES" dirty="0" smtClean="0"/>
              <a:pPr rtl="0"/>
              <a:t>96</a:t>
            </a:fld>
            <a:endParaRPr lang="es-ES" dirty="0"/>
          </a:p>
        </p:txBody>
      </p:sp>
      <p:sp>
        <p:nvSpPr>
          <p:cNvPr id="5" name="Marcador de contenido 4">
            <a:extLst>
              <a:ext uri="{FF2B5EF4-FFF2-40B4-BE49-F238E27FC236}">
                <a16:creationId xmlns:a16="http://schemas.microsoft.com/office/drawing/2014/main" id="{DA7A49E4-DCE3-62DE-B6D1-539EBFFFE689}"/>
              </a:ext>
            </a:extLst>
          </p:cNvPr>
          <p:cNvSpPr>
            <a:spLocks noGrp="1"/>
          </p:cNvSpPr>
          <p:nvPr>
            <p:ph idx="1"/>
          </p:nvPr>
        </p:nvSpPr>
        <p:spPr>
          <a:xfrm>
            <a:off x="2322575" y="2881792"/>
            <a:ext cx="8712978" cy="3465217"/>
          </a:xfrm>
        </p:spPr>
        <p:txBody>
          <a:bodyPr rtlCol="0"/>
          <a:lstStyle>
            <a:defPPr>
              <a:defRPr lang="es-ES"/>
            </a:defPPr>
          </a:lstStyle>
          <a:p>
            <a:r>
              <a:rPr lang="es-MX" sz="3200" b="0" dirty="0" smtClean="0"/>
              <a:t>Si </a:t>
            </a:r>
            <a:r>
              <a:rPr lang="es-MX" sz="3200" b="0" dirty="0"/>
              <a:t>el diseño administrativo-sancionatorio obedece a un esquema de relativa mayor flexibilidad en sede de tipicidad (como aquí se ha defendido, haciendo ver su conveniencia), entonces, </a:t>
            </a:r>
            <a:r>
              <a:rPr lang="es-MX" sz="3200" dirty="0"/>
              <a:t>una inadecuada dosis de judicialización puede llevar a resultados no deseables en ese terreno</a:t>
            </a:r>
            <a:r>
              <a:rPr lang="es-MX" sz="3200" b="0" dirty="0"/>
              <a:t>.</a:t>
            </a:r>
            <a:endParaRPr lang="es-ES" sz="3200" dirty="0"/>
          </a:p>
          <a:p>
            <a:pPr rtl="0"/>
            <a:endParaRPr lang="es-ES" dirty="0"/>
          </a:p>
        </p:txBody>
      </p:sp>
    </p:spTree>
    <p:extLst>
      <p:ext uri="{BB962C8B-B14F-4D97-AF65-F5344CB8AC3E}">
        <p14:creationId xmlns:p14="http://schemas.microsoft.com/office/powerpoint/2010/main" val="1609227134"/>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294967295"/>
          </p:nvPr>
        </p:nvSpPr>
        <p:spPr>
          <a:xfrm>
            <a:off x="10518775" y="301625"/>
            <a:ext cx="1673225" cy="274638"/>
          </a:xfrm>
        </p:spPr>
        <p:txBody>
          <a:bodyPr/>
          <a:lstStyle/>
          <a:p>
            <a:pPr rtl="0"/>
            <a:fld id="{5BFCF61C-3B18-4C03-8326-CC3B32D710C9}" type="slidenum">
              <a:rPr lang="es-ES" noProof="0" smtClean="0"/>
              <a:pPr rtl="0"/>
              <a:t>97</a:t>
            </a:fld>
            <a:endParaRPr lang="es-ES" noProof="0" dirty="0"/>
          </a:p>
        </p:txBody>
      </p:sp>
      <p:sp>
        <p:nvSpPr>
          <p:cNvPr id="11" name="Marcador de contenido 4">
            <a:extLst>
              <a:ext uri="{FF2B5EF4-FFF2-40B4-BE49-F238E27FC236}">
                <a16:creationId xmlns:a16="http://schemas.microsoft.com/office/drawing/2014/main" id="{DA7A49E4-DCE3-62DE-B6D1-539EBFFFE689}"/>
              </a:ext>
            </a:extLst>
          </p:cNvPr>
          <p:cNvSpPr txBox="1">
            <a:spLocks/>
          </p:cNvSpPr>
          <p:nvPr/>
        </p:nvSpPr>
        <p:spPr>
          <a:xfrm>
            <a:off x="419100" y="1663167"/>
            <a:ext cx="10848975" cy="3296563"/>
          </a:xfrm>
          <a:prstGeom prst="rect">
            <a:avLst/>
          </a:prstGeom>
        </p:spPr>
        <p:txBody>
          <a:bodyPr vert="horz" lIns="91440" tIns="45720" rIns="91440" bIns="45720" rtlCol="0">
            <a:noAutofit/>
          </a:bodyPr>
          <a:lstStyle>
            <a:defPPr>
              <a:defRPr lang="es-ES"/>
            </a:defPPr>
            <a:lvl1pPr marL="0" indent="0" algn="l" defTabSz="914400" rtl="0" eaLnBrk="1" latinLnBrk="0" hangingPunct="1">
              <a:lnSpc>
                <a:spcPct val="90000"/>
              </a:lnSpc>
              <a:spcBef>
                <a:spcPts val="1000"/>
              </a:spcBef>
              <a:buFont typeface="Arial" panose="020B0604020202020204" pitchFamily="34" charset="0"/>
              <a:buNone/>
              <a:defRPr lang="es-ES"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s-ES"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s-ES"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lang="es-ES" sz="1600" kern="1200">
                <a:solidFill>
                  <a:schemeClr val="tx1">
                    <a:tint val="75000"/>
                  </a:schemeClr>
                </a:solidFill>
                <a:latin typeface="+mn-lt"/>
                <a:ea typeface="+mn-ea"/>
                <a:cs typeface="+mn-cs"/>
              </a:defRPr>
            </a:lvl9pPr>
          </a:lstStyle>
          <a:p>
            <a:pPr algn="ctr"/>
            <a:r>
              <a:rPr lang="es-MX" sz="6000" b="1" dirty="0" smtClean="0"/>
              <a:t>La SCJN ha sostenido esa misma premisa (AR 508/2020, segunda sala)</a:t>
            </a:r>
            <a:endParaRPr lang="es-MX" sz="6000" dirty="0" smtClean="0"/>
          </a:p>
          <a:p>
            <a:endParaRPr lang="es-MX" dirty="0"/>
          </a:p>
        </p:txBody>
      </p:sp>
    </p:spTree>
    <p:extLst>
      <p:ext uri="{BB962C8B-B14F-4D97-AF65-F5344CB8AC3E}">
        <p14:creationId xmlns:p14="http://schemas.microsoft.com/office/powerpoint/2010/main" val="22843444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Ar 508/2020</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98</a:t>
            </a:fld>
            <a:endParaRPr lang="es-ES"/>
          </a:p>
        </p:txBody>
      </p:sp>
      <p:sp>
        <p:nvSpPr>
          <p:cNvPr id="12" name="9 Marcador de texto"/>
          <p:cNvSpPr>
            <a:spLocks noGrp="1"/>
          </p:cNvSpPr>
          <p:nvPr>
            <p:ph type="body" sz="quarter" idx="16"/>
          </p:nvPr>
        </p:nvSpPr>
        <p:spPr>
          <a:xfrm>
            <a:off x="4778188" y="1093702"/>
            <a:ext cx="6687672" cy="5020228"/>
          </a:xfrm>
        </p:spPr>
        <p:txBody>
          <a:bodyPr/>
          <a:lstStyle/>
          <a:p>
            <a:pPr algn="just">
              <a:lnSpc>
                <a:spcPct val="100000"/>
              </a:lnSpc>
              <a:spcAft>
                <a:spcPts val="1200"/>
              </a:spcAft>
            </a:pPr>
            <a:r>
              <a:rPr lang="es-MX" sz="2400" dirty="0"/>
              <a:t>En </a:t>
            </a:r>
            <a:r>
              <a:rPr lang="es-MX" sz="2400" dirty="0" smtClean="0"/>
              <a:t>la </a:t>
            </a:r>
            <a:r>
              <a:rPr lang="es-MX" sz="2400" dirty="0"/>
              <a:t>interpretación constitucional de los </a:t>
            </a:r>
            <a:r>
              <a:rPr lang="es-MX" sz="2400" dirty="0" smtClean="0"/>
              <a:t>principios del </a:t>
            </a:r>
            <a:r>
              <a:rPr lang="es-MX" sz="2400" b="1" i="1" dirty="0" smtClean="0"/>
              <a:t>“derecho </a:t>
            </a:r>
            <a:r>
              <a:rPr lang="es-MX" sz="2400" b="1" i="1" dirty="0"/>
              <a:t>administrativo </a:t>
            </a:r>
            <a:r>
              <a:rPr lang="es-MX" sz="2400" b="1" i="1" dirty="0" smtClean="0"/>
              <a:t>sancionador”</a:t>
            </a:r>
            <a:r>
              <a:rPr lang="es-MX" sz="2400" dirty="0" smtClean="0"/>
              <a:t> </a:t>
            </a:r>
            <a:r>
              <a:rPr lang="es-MX" sz="2400" dirty="0"/>
              <a:t>puede acudirse a </a:t>
            </a:r>
            <a:r>
              <a:rPr lang="es-MX" sz="2400" dirty="0" smtClean="0"/>
              <a:t>los principios </a:t>
            </a:r>
            <a:r>
              <a:rPr lang="es-MX" sz="2400" dirty="0"/>
              <a:t>penales </a:t>
            </a:r>
            <a:r>
              <a:rPr lang="es-MX" sz="2400" dirty="0" smtClean="0"/>
              <a:t>sustantivos.</a:t>
            </a:r>
          </a:p>
          <a:p>
            <a:pPr algn="just">
              <a:lnSpc>
                <a:spcPct val="100000"/>
              </a:lnSpc>
              <a:spcAft>
                <a:spcPts val="1200"/>
              </a:spcAft>
            </a:pPr>
            <a:r>
              <a:rPr lang="es-MX" sz="2400" dirty="0"/>
              <a:t> </a:t>
            </a:r>
            <a:r>
              <a:rPr lang="es-MX" sz="2400" dirty="0" smtClean="0"/>
              <a:t>La </a:t>
            </a:r>
            <a:r>
              <a:rPr lang="es-MX" sz="2400" dirty="0"/>
              <a:t>traslación de dichos principios en </a:t>
            </a:r>
            <a:r>
              <a:rPr lang="es-MX" sz="2400" dirty="0" smtClean="0"/>
              <a:t>cuanto a </a:t>
            </a:r>
            <a:r>
              <a:rPr lang="es-MX" sz="2400" dirty="0"/>
              <a:t>grados de exigencia </a:t>
            </a:r>
            <a:r>
              <a:rPr lang="es-MX" sz="2400" b="1" u="sng" dirty="0"/>
              <a:t>no puede hacerse de forma automática</a:t>
            </a:r>
            <a:r>
              <a:rPr lang="es-MX" sz="2400" dirty="0"/>
              <a:t>, </a:t>
            </a:r>
            <a:r>
              <a:rPr lang="es-MX" sz="2400" dirty="0" smtClean="0"/>
              <a:t>porque la </a:t>
            </a:r>
            <a:r>
              <a:rPr lang="es-MX" sz="2400" dirty="0"/>
              <a:t>aplicación de dichas garantías al procedimiento administrativo sólo es posible en la medida en que resulten compatibles con </a:t>
            </a:r>
            <a:r>
              <a:rPr lang="es-MX" sz="2400" dirty="0" smtClean="0"/>
              <a:t>su naturaleza </a:t>
            </a:r>
            <a:r>
              <a:rPr lang="es-MX" sz="2400" dirty="0"/>
              <a:t>(reitera tesis 2a./J. 124/2018 (10a</a:t>
            </a:r>
            <a:r>
              <a:rPr lang="es-MX" sz="2400" dirty="0" smtClean="0"/>
              <a:t>.).</a:t>
            </a:r>
          </a:p>
          <a:p>
            <a:pPr algn="just">
              <a:lnSpc>
                <a:spcPct val="100000"/>
              </a:lnSpc>
              <a:spcAft>
                <a:spcPts val="1200"/>
              </a:spcAft>
            </a:pPr>
            <a:endParaRPr lang="es-MX" sz="2000" dirty="0"/>
          </a:p>
          <a:p>
            <a:pPr algn="just">
              <a:lnSpc>
                <a:spcPct val="100000"/>
              </a:lnSpc>
              <a:spcAft>
                <a:spcPts val="1200"/>
              </a:spcAft>
            </a:pPr>
            <a:endParaRPr lang="es-MX" sz="2000" dirty="0" smtClean="0"/>
          </a:p>
        </p:txBody>
      </p:sp>
    </p:spTree>
    <p:extLst>
      <p:ext uri="{BB962C8B-B14F-4D97-AF65-F5344CB8AC3E}">
        <p14:creationId xmlns:p14="http://schemas.microsoft.com/office/powerpoint/2010/main" val="3566500184"/>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393CE-9363-72CB-FD40-73A65C0DCC57}"/>
              </a:ext>
            </a:extLst>
          </p:cNvPr>
          <p:cNvSpPr>
            <a:spLocks noGrp="1"/>
          </p:cNvSpPr>
          <p:nvPr>
            <p:ph type="title"/>
          </p:nvPr>
        </p:nvSpPr>
        <p:spPr>
          <a:xfrm>
            <a:off x="667512" y="1221472"/>
            <a:ext cx="4846320" cy="1682749"/>
          </a:xfrm>
        </p:spPr>
        <p:txBody>
          <a:bodyPr rtlCol="0"/>
          <a:lstStyle>
            <a:defPPr>
              <a:defRPr lang="es-ES"/>
            </a:defPPr>
          </a:lstStyle>
          <a:p>
            <a:pPr rtl="0">
              <a:lnSpc>
                <a:spcPct val="100000"/>
              </a:lnSpc>
            </a:pPr>
            <a:r>
              <a:rPr lang="es-ES" sz="2800" b="1" dirty="0" smtClean="0"/>
              <a:t>Ar 508/2020</a:t>
            </a:r>
            <a:endParaRPr lang="es-ES" i="1" dirty="0"/>
          </a:p>
        </p:txBody>
      </p:sp>
      <p:sp>
        <p:nvSpPr>
          <p:cNvPr id="13" name="Marcador de número de diapositiva 12">
            <a:extLst>
              <a:ext uri="{FF2B5EF4-FFF2-40B4-BE49-F238E27FC236}">
                <a16:creationId xmlns:a16="http://schemas.microsoft.com/office/drawing/2014/main" id="{CB0BAE21-4E4A-BE6E-EE84-D535446B94CD}"/>
              </a:ext>
            </a:extLst>
          </p:cNvPr>
          <p:cNvSpPr>
            <a:spLocks noGrp="1"/>
          </p:cNvSpPr>
          <p:nvPr>
            <p:ph type="sldNum" sz="quarter" idx="12"/>
          </p:nvPr>
        </p:nvSpPr>
        <p:spPr>
          <a:xfrm>
            <a:off x="10122408" y="758967"/>
            <a:ext cx="1673352" cy="274320"/>
          </a:xfrm>
        </p:spPr>
        <p:txBody>
          <a:bodyPr rtlCol="0"/>
          <a:lstStyle>
            <a:defPPr>
              <a:defRPr lang="es-ES"/>
            </a:defPPr>
          </a:lstStyle>
          <a:p>
            <a:pPr rtl="0"/>
            <a:fld id="{5BFCF61C-3B18-4C03-8326-CC3B32D710C9}" type="slidenum">
              <a:rPr lang="es-ES" smtClean="0"/>
              <a:pPr rtl="0"/>
              <a:t>99</a:t>
            </a:fld>
            <a:endParaRPr lang="es-ES"/>
          </a:p>
        </p:txBody>
      </p:sp>
      <p:sp>
        <p:nvSpPr>
          <p:cNvPr id="12" name="9 Marcador de texto"/>
          <p:cNvSpPr>
            <a:spLocks noGrp="1"/>
          </p:cNvSpPr>
          <p:nvPr>
            <p:ph type="body" sz="quarter" idx="16"/>
          </p:nvPr>
        </p:nvSpPr>
        <p:spPr>
          <a:xfrm>
            <a:off x="4787153" y="1057843"/>
            <a:ext cx="6687672" cy="5127804"/>
          </a:xfrm>
        </p:spPr>
        <p:txBody>
          <a:bodyPr/>
          <a:lstStyle/>
          <a:p>
            <a:pPr algn="just">
              <a:lnSpc>
                <a:spcPct val="100000"/>
              </a:lnSpc>
              <a:spcAft>
                <a:spcPts val="1200"/>
              </a:spcAft>
            </a:pPr>
            <a:r>
              <a:rPr lang="es-MX" sz="2800" dirty="0" smtClean="0"/>
              <a:t>La </a:t>
            </a:r>
            <a:r>
              <a:rPr lang="es-MX" sz="2800" dirty="0"/>
              <a:t>aplicación </a:t>
            </a:r>
            <a:r>
              <a:rPr lang="es-MX" sz="2800" dirty="0" smtClean="0"/>
              <a:t>del principio de legalidad debe </a:t>
            </a:r>
            <a:r>
              <a:rPr lang="es-MX" sz="2800" dirty="0"/>
              <a:t>modularse en atención a sus ámbitos de integración, en el </a:t>
            </a:r>
            <a:r>
              <a:rPr lang="es-MX" sz="2800" dirty="0" smtClean="0"/>
              <a:t>sentido de </a:t>
            </a:r>
            <a:r>
              <a:rPr lang="es-MX" sz="2800" dirty="0"/>
              <a:t>que los componentes </a:t>
            </a:r>
            <a:r>
              <a:rPr lang="es-MX" sz="2800" b="1" dirty="0"/>
              <a:t>(reserva de ley, </a:t>
            </a:r>
            <a:r>
              <a:rPr lang="es-MX" sz="2800" b="1" dirty="0" err="1"/>
              <a:t>taxatividad</a:t>
            </a:r>
            <a:r>
              <a:rPr lang="es-MX" sz="2800" b="1" dirty="0"/>
              <a:t> y no </a:t>
            </a:r>
            <a:r>
              <a:rPr lang="es-MX" sz="2800" b="1" dirty="0" smtClean="0"/>
              <a:t>retroactividad de </a:t>
            </a:r>
            <a:r>
              <a:rPr lang="es-MX" sz="2800" b="1" dirty="0"/>
              <a:t>la ley)</a:t>
            </a:r>
            <a:r>
              <a:rPr lang="es-MX" sz="2800" dirty="0"/>
              <a:t> </a:t>
            </a:r>
            <a:r>
              <a:rPr lang="es-MX" sz="2800" b="1" dirty="0"/>
              <a:t>no pueden tener un grado de exigencia idéntico en todos </a:t>
            </a:r>
            <a:r>
              <a:rPr lang="es-MX" sz="2800" b="1" dirty="0" smtClean="0"/>
              <a:t>los ámbitos </a:t>
            </a:r>
            <a:r>
              <a:rPr lang="es-MX" sz="2800" b="1" dirty="0"/>
              <a:t>del derecho administrativo sancionador</a:t>
            </a:r>
            <a:r>
              <a:rPr lang="es-MX" sz="2800" dirty="0"/>
              <a:t>, sino que han </a:t>
            </a:r>
            <a:r>
              <a:rPr lang="es-MX" sz="2800" dirty="0" smtClean="0"/>
              <a:t>de armonizarse </a:t>
            </a:r>
            <a:r>
              <a:rPr lang="es-MX" sz="2800" dirty="0"/>
              <a:t>de acuerdo con la función desempeñada por el </a:t>
            </a:r>
            <a:r>
              <a:rPr lang="es-MX" sz="2800" dirty="0" smtClean="0"/>
              <a:t>Estado.</a:t>
            </a:r>
            <a:endParaRPr lang="es-MX" sz="2800" dirty="0"/>
          </a:p>
          <a:p>
            <a:pPr algn="just">
              <a:lnSpc>
                <a:spcPct val="100000"/>
              </a:lnSpc>
              <a:spcAft>
                <a:spcPts val="1200"/>
              </a:spcAft>
            </a:pPr>
            <a:endParaRPr lang="es-MX" sz="2000" dirty="0" smtClean="0"/>
          </a:p>
        </p:txBody>
      </p:sp>
    </p:spTree>
    <p:extLst>
      <p:ext uri="{BB962C8B-B14F-4D97-AF65-F5344CB8AC3E}">
        <p14:creationId xmlns:p14="http://schemas.microsoft.com/office/powerpoint/2010/main" val="152450692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Custom 10">
      <a:dk1>
        <a:srgbClr val="000000"/>
      </a:dk1>
      <a:lt1>
        <a:srgbClr val="FFFFFF"/>
      </a:lt1>
      <a:dk2>
        <a:srgbClr val="3B4546"/>
      </a:dk2>
      <a:lt2>
        <a:srgbClr val="E7E6E6"/>
      </a:lt2>
      <a:accent1>
        <a:srgbClr val="753F2C"/>
      </a:accent1>
      <a:accent2>
        <a:srgbClr val="637376"/>
      </a:accent2>
      <a:accent3>
        <a:srgbClr val="BE937E"/>
      </a:accent3>
      <a:accent4>
        <a:srgbClr val="576853"/>
      </a:accent4>
      <a:accent5>
        <a:srgbClr val="EDE9E6"/>
      </a:accent5>
      <a:accent6>
        <a:srgbClr val="D0CDC5"/>
      </a:accent6>
      <a:hlink>
        <a:srgbClr val="4F4F4F"/>
      </a:hlink>
      <a:folHlink>
        <a:srgbClr val="BE937E"/>
      </a:folHlink>
    </a:clrScheme>
    <a:fontScheme name="Custom 1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ject_Status_Report_Win32_jx_v12" id="{5D6FBA16-B4D1-4307-B1D7-61285FA0D9C0}" vid="{1DA9E459-46CB-4408-AA4C-63950E2E5489}"/>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la oficin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4" ma:contentTypeDescription="Create a new document." ma:contentTypeScope="" ma:versionID="2d714a3296df14eba7a100bb665443ca">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49549bf45bfbbfb6cffed527380e77e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B4CAA5-BE7A-46AB-97ED-63B24C46A3A8}">
  <ds:schemaRefs>
    <ds:schemaRef ds:uri="http://schemas.microsoft.com/sharepoint/v3/contenttype/forms"/>
  </ds:schemaRefs>
</ds:datastoreItem>
</file>

<file path=customXml/itemProps2.xml><?xml version="1.0" encoding="utf-8"?>
<ds:datastoreItem xmlns:ds="http://schemas.openxmlformats.org/officeDocument/2006/customXml" ds:itemID="{411F98F7-6576-47F1-AD63-56E26C339747}">
  <ds:schemaRefs>
    <ds:schemaRef ds:uri="http://purl.org/dc/elements/1.1/"/>
    <ds:schemaRef ds:uri="http://schemas.openxmlformats.org/package/2006/metadata/core-properties"/>
    <ds:schemaRef ds:uri="http://www.w3.org/XML/1998/namespace"/>
    <ds:schemaRef ds:uri="http://schemas.microsoft.com/sharepoint/v3"/>
    <ds:schemaRef ds:uri="http://schemas.microsoft.com/office/2006/documentManagement/types"/>
    <ds:schemaRef ds:uri="16c05727-aa75-4e4a-9b5f-8a80a1165891"/>
    <ds:schemaRef ds:uri="http://purl.org/dc/terms/"/>
    <ds:schemaRef ds:uri="230e9df3-be65-4c73-a93b-d1236ebd677e"/>
    <ds:schemaRef ds:uri="http://schemas.microsoft.com/office/2006/metadata/properties"/>
    <ds:schemaRef ds:uri="http://schemas.microsoft.com/office/infopath/2007/PartnerControls"/>
    <ds:schemaRef ds:uri="71af3243-3dd4-4a8d-8c0d-dd76da1f02a5"/>
    <ds:schemaRef ds:uri="http://purl.org/dc/dcmitype/"/>
  </ds:schemaRefs>
</ds:datastoreItem>
</file>

<file path=customXml/itemProps3.xml><?xml version="1.0" encoding="utf-8"?>
<ds:datastoreItem xmlns:ds="http://schemas.openxmlformats.org/officeDocument/2006/customXml" ds:itemID="{5783CE7D-BFC6-4030-A335-E7F88DB664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18781</TotalTime>
  <Words>10618</Words>
  <Application>Microsoft Office PowerPoint</Application>
  <PresentationFormat>Panorámica</PresentationFormat>
  <Paragraphs>720</Paragraphs>
  <Slides>170</Slides>
  <Notes>160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170</vt:i4>
      </vt:variant>
    </vt:vector>
  </HeadingPairs>
  <TitlesOfParts>
    <vt:vector size="173" baseType="lpstr">
      <vt:lpstr>Arial</vt:lpstr>
      <vt:lpstr>Calibri</vt:lpstr>
      <vt:lpstr>Tema de Office</vt:lpstr>
      <vt:lpstr>DERECHO ADMINISTRATIVO DISCIPLINARIO</vt:lpstr>
      <vt:lpstr>preámbulo</vt:lpstr>
      <vt:lpstr>Distinción terminológica</vt:lpstr>
      <vt:lpstr>Distinción terminológica</vt:lpstr>
      <vt:lpstr>DISTINCIÓN TERMINOLÓGICA</vt:lpstr>
      <vt:lpstr>Distinción terminológica</vt:lpstr>
      <vt:lpstr>Distinción terminológica</vt:lpstr>
      <vt:lpstr>Distinción terminológica</vt:lpstr>
      <vt:lpstr>Presentación de PowerPoint</vt:lpstr>
      <vt:lpstr>Presentación de PowerPoint</vt:lpstr>
      <vt:lpstr>DERECHO DISCIPLINARIO Y DERECHO SANCIONADOR, ¿SINÓNIMOS? </vt:lpstr>
      <vt:lpstr>Presentación de PowerPoint</vt:lpstr>
      <vt:lpstr>Presentación de PowerPoint</vt:lpstr>
      <vt:lpstr>DERECHO DISCIPLINARIO Y DERECHO SANCIONADOR, ¿SINÓNIMOS? </vt:lpstr>
      <vt:lpstr>Presentación de PowerPoint</vt:lpstr>
      <vt:lpstr>Presentación de PowerPoint</vt:lpstr>
      <vt:lpstr>Presentación de PowerPoint</vt:lpstr>
      <vt:lpstr>FUNDAMENTOS constitucionales DEL DERECHO ADMINISTRATIVO SANCIONADOR</vt:lpstr>
      <vt:lpstr>DERECHO ADMINISTRATIVO SANCIONADOR</vt:lpstr>
      <vt:lpstr>Artículo 16 constitucional</vt:lpstr>
      <vt:lpstr>Artículo 16 constitucional</vt:lpstr>
      <vt:lpstr>Artículo 21 constitucional</vt:lpstr>
      <vt:lpstr>FUNDAMENTOS constitucionales DEL DERECHO disciplinario</vt:lpstr>
      <vt:lpstr>DERECHO disciplinario</vt:lpstr>
      <vt:lpstr>Derecho disciplinario</vt:lpstr>
      <vt:lpstr>Derecho disciplinario</vt:lpstr>
      <vt:lpstr>Presentación de PowerPoint</vt:lpstr>
      <vt:lpstr>Presentación de PowerPoint</vt:lpstr>
      <vt:lpstr>Presentación de PowerPoint</vt:lpstr>
      <vt:lpstr>DERECHO disciplinario</vt:lpstr>
      <vt:lpstr>Ambigua doctrina jurisprudencial</vt:lpstr>
      <vt:lpstr>Amparo en revisión 624/2008</vt:lpstr>
      <vt:lpstr>Amparo DIRECTO en revisión 576/2009</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TESIS 1a./J. 38/2019</vt:lpstr>
      <vt:lpstr>TESIS II.3O.A.209 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¿Y luego?</vt:lpstr>
      <vt:lpstr>Presentación de PowerPoint</vt:lpstr>
      <vt:lpstr>TESIS 1a. XXXV/2017 (10a.)</vt:lpstr>
      <vt:lpstr>TESIS 1a. XXXV/2017 (10a.)</vt:lpstr>
      <vt:lpstr>Derecho penal, derecho disciplinario y “derechos sancionadores”</vt:lpstr>
      <vt:lpstr>Presentación de PowerPoint</vt:lpstr>
      <vt:lpstr>Presentación de PowerPoint</vt:lpstr>
      <vt:lpstr>DIFERENCIA ENTRE DERECHO PENAL Y DERECHO DISCIPLINARIO</vt:lpstr>
      <vt:lpstr>DIFERENCIA ENTRE DERECHO PENAL Y DERECHO DISCIPLINARIO</vt:lpstr>
      <vt:lpstr>Presentación de PowerPoint</vt:lpstr>
      <vt:lpstr>Presentación de PowerPoint</vt:lpstr>
      <vt:lpstr>repercusiones</vt:lpstr>
      <vt:lpstr>repercusiones</vt:lpstr>
      <vt:lpstr>repercusiones</vt:lpstr>
      <vt:lpstr>repercusiones</vt:lpstr>
      <vt:lpstr>repercusiones</vt:lpstr>
      <vt:lpstr>repercusiones</vt:lpstr>
      <vt:lpstr>Presentación de PowerPoint</vt:lpstr>
      <vt:lpstr>RESPONSABILIDADES  ADMINISTRATIVAS, CONDUCTA</vt:lpstr>
      <vt:lpstr>PREÁMBULO</vt:lpstr>
      <vt:lpstr>PREÁMBULO</vt:lpstr>
      <vt:lpstr>PREÁMBULO</vt:lpstr>
      <vt:lpstr>PREÁMBULO</vt:lpstr>
      <vt:lpstr>PREÁMBULO</vt:lpstr>
      <vt:lpstr>PREÁMBULO</vt:lpstr>
      <vt:lpstr>conducta</vt:lpstr>
      <vt:lpstr>conducta</vt:lpstr>
      <vt:lpstr>Alejandro nieto derecho administrativo sancionador</vt:lpstr>
      <vt:lpstr>Alejandro nieto derecho administrativo sancionador</vt:lpstr>
      <vt:lpstr>Alejandro nieto derecho administrativo sancionador</vt:lpstr>
      <vt:lpstr>Alejandro nieto derecho administrativo sancionador</vt:lpstr>
      <vt:lpstr>Alejandro nieto derecho administrativo sancionador</vt:lpstr>
      <vt:lpstr>Alejandro nieto derecho administrativo sancionador</vt:lpstr>
      <vt:lpstr>CONDUCTA </vt:lpstr>
      <vt:lpstr>CONDUCTA</vt:lpstr>
      <vt:lpstr>CONDUCTA</vt:lpstr>
      <vt:lpstr>CONDUCTA</vt:lpstr>
      <vt:lpstr>conducta Modalidades </vt:lpstr>
      <vt:lpstr>Conducta, modalidades</vt:lpstr>
      <vt:lpstr>Conducta, modalidades</vt:lpstr>
      <vt:lpstr>Tipos de omisión</vt:lpstr>
      <vt:lpstr>Ausencia de conducta</vt:lpstr>
      <vt:lpstr>tipicidad</vt:lpstr>
      <vt:lpstr>TIPICIDAD</vt:lpstr>
      <vt:lpstr>TIPICIDAD</vt:lpstr>
      <vt:lpstr>TIPICIDAD</vt:lpstr>
      <vt:lpstr>Presentación de PowerPoint</vt:lpstr>
      <vt:lpstr>Ar 508/2020</vt:lpstr>
      <vt:lpstr>Ar 508/2020</vt:lpstr>
      <vt:lpstr>Tipicidad objetiva</vt:lpstr>
      <vt:lpstr>Tipicidad objetiva</vt:lpstr>
      <vt:lpstr>Tipicidad objetiva, conducta</vt:lpstr>
      <vt:lpstr>Tipicidad objetiva, resultado</vt:lpstr>
      <vt:lpstr>Tipicidad objetiva, resultado</vt:lpstr>
      <vt:lpstr>Tipicidad objetiva, nexo causal</vt:lpstr>
      <vt:lpstr>Tipicidad objetiva, nexo causal</vt:lpstr>
      <vt:lpstr>Tipicidad subjetiva (exigencia de dolo o culpa)</vt:lpstr>
      <vt:lpstr>Tipicidad subjetiva</vt:lpstr>
      <vt:lpstr>Tipicidad subjetiva</vt:lpstr>
      <vt:lpstr>Tipicidad subjetiva</vt:lpstr>
      <vt:lpstr>Tipicidad subjetiva</vt:lpstr>
      <vt:lpstr>DOLO</vt:lpstr>
      <vt:lpstr>Dolo </vt:lpstr>
      <vt:lpstr>Dolo </vt:lpstr>
      <vt:lpstr>Dolo </vt:lpstr>
      <vt:lpstr>Dolo </vt:lpstr>
      <vt:lpstr>Dolo </vt:lpstr>
      <vt:lpstr>culpa</vt:lpstr>
      <vt:lpstr>culpa</vt:lpstr>
      <vt:lpstr>culpa</vt:lpstr>
      <vt:lpstr>culpa</vt:lpstr>
      <vt:lpstr>culpa</vt:lpstr>
      <vt:lpstr>Atipicidad, aspecto negativo de la tipicidad</vt:lpstr>
      <vt:lpstr>atipicidad</vt:lpstr>
      <vt:lpstr>atipicidad</vt:lpstr>
      <vt:lpstr>Causas  de atipicidad</vt:lpstr>
      <vt:lpstr>Causas  de atipicidad</vt:lpstr>
      <vt:lpstr>Causas  de atipicidad</vt:lpstr>
      <vt:lpstr>Ejemplo  atipicidad</vt:lpstr>
      <vt:lpstr>Ejemplo  atipicidad</vt:lpstr>
      <vt:lpstr>atipicidad</vt:lpstr>
      <vt:lpstr>Error (excusable o inexcusable) </vt:lpstr>
      <vt:lpstr>error</vt:lpstr>
      <vt:lpstr>error</vt:lpstr>
      <vt:lpstr>error</vt:lpstr>
      <vt:lpstr>Error, en materia penal</vt:lpstr>
      <vt:lpstr>Error de prohibición</vt:lpstr>
      <vt:lpstr>Error de TIPO</vt:lpstr>
      <vt:lpstr>Error de TIPO Y ERROR DE PROHIBICIÓN</vt:lpstr>
      <vt:lpstr>Error, en materia de RA</vt:lpstr>
      <vt:lpstr>Error manifiesto</vt:lpstr>
      <vt:lpstr>Error manifiesto</vt:lpstr>
      <vt:lpstr>Error manifiesto</vt:lpstr>
      <vt:lpstr>Error manifiesto excusable</vt:lpstr>
      <vt:lpstr>Error manifiesto excusable</vt:lpstr>
      <vt:lpstr>Error manifiesto excusable</vt:lpstr>
      <vt:lpstr>Error manifiesto inexcusable</vt:lpstr>
      <vt:lpstr>Calificativa de la conducta</vt:lpstr>
      <vt:lpstr>Calificativa de la conducta</vt:lpstr>
      <vt:lpstr>Calificativa de la conducta</vt:lpstr>
      <vt:lpstr>Calificativa de las conductas</vt:lpstr>
      <vt:lpstr>Calificativa de las conductas</vt:lpstr>
      <vt:lpstr>Calificativa de las conductas</vt:lpstr>
      <vt:lpstr>Faltas no graves</vt:lpstr>
      <vt:lpstr>Faltas no graves</vt:lpstr>
      <vt:lpstr>Faltas no graves</vt:lpstr>
      <vt:lpstr>Faltas no graves</vt:lpstr>
      <vt:lpstr>Faltas no graves</vt:lpstr>
      <vt:lpstr>Faltas no graves</vt:lpstr>
      <vt:lpstr>Faltas no graves</vt:lpstr>
      <vt:lpstr>Faltas graves</vt:lpstr>
      <vt:lpstr>Faltas graves</vt:lpstr>
      <vt:lpstr>Daños y perjuicios</vt:lpstr>
      <vt:lpstr>Daños y perjuicios</vt:lpstr>
      <vt:lpstr>Daños y perjuicios, falta no grave</vt:lpstr>
      <vt:lpstr>Daños y perjuicios, falta no grave</vt:lpstr>
      <vt:lpstr>Daños y perjuicios, falta no grave</vt:lpstr>
      <vt:lpstr>Daños y perjuicios, falta grave</vt:lpstr>
      <vt:lpstr>Daños y perjuicios, falta grave</vt:lpstr>
      <vt:lpstr>Muchas 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INFORME DE PROGRESO</dc:title>
  <dc:creator>Javier Cruz Vázquez</dc:creator>
  <cp:lastModifiedBy>strc</cp:lastModifiedBy>
  <cp:revision>247</cp:revision>
  <dcterms:created xsi:type="dcterms:W3CDTF">2023-09-25T17:33:20Z</dcterms:created>
  <dcterms:modified xsi:type="dcterms:W3CDTF">2023-11-29T16:04:39Z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